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4" r:id="rId4"/>
    <p:sldMasterId id="2147483657" r:id="rId5"/>
    <p:sldMasterId id="2147483660" r:id="rId6"/>
    <p:sldMasterId id="2147483663" r:id="rId7"/>
    <p:sldMasterId id="2147483666" r:id="rId8"/>
    <p:sldMasterId id="2147483669" r:id="rId9"/>
    <p:sldMasterId id="2147483672" r:id="rId10"/>
    <p:sldMasterId id="2147483675" r:id="rId11"/>
    <p:sldMasterId id="2147483678" r:id="rId12"/>
    <p:sldMasterId id="2147483681" r:id="rId13"/>
  </p:sldMasterIdLst>
  <p:sldIdLst>
    <p:sldId id="257" r:id="rId14"/>
    <p:sldId id="258" r:id="rId15"/>
    <p:sldId id="262" r:id="rId16"/>
    <p:sldId id="274" r:id="rId17"/>
    <p:sldId id="265" r:id="rId18"/>
    <p:sldId id="267" r:id="rId19"/>
    <p:sldId id="364" r:id="rId20"/>
    <p:sldId id="261" r:id="rId21"/>
    <p:sldId id="285" r:id="rId22"/>
    <p:sldId id="276" r:id="rId23"/>
    <p:sldId id="278" r:id="rId24"/>
    <p:sldId id="280" r:id="rId25"/>
    <p:sldId id="283" r:id="rId26"/>
    <p:sldId id="282" r:id="rId27"/>
    <p:sldId id="284" r:id="rId28"/>
    <p:sldId id="272" r:id="rId29"/>
    <p:sldId id="338" r:id="rId30"/>
    <p:sldId id="339" r:id="rId31"/>
    <p:sldId id="259" r:id="rId32"/>
    <p:sldId id="361" r:id="rId33"/>
    <p:sldId id="320" r:id="rId34"/>
    <p:sldId id="286" r:id="rId35"/>
    <p:sldId id="305" r:id="rId36"/>
    <p:sldId id="287" r:id="rId37"/>
    <p:sldId id="322" r:id="rId38"/>
    <p:sldId id="323" r:id="rId39"/>
    <p:sldId id="324" r:id="rId40"/>
    <p:sldId id="362" r:id="rId41"/>
    <p:sldId id="363" r:id="rId42"/>
    <p:sldId id="316" r:id="rId43"/>
    <p:sldId id="317" r:id="rId44"/>
    <p:sldId id="318" r:id="rId45"/>
    <p:sldId id="325" r:id="rId46"/>
    <p:sldId id="326" r:id="rId47"/>
    <p:sldId id="327" r:id="rId48"/>
    <p:sldId id="329" r:id="rId49"/>
    <p:sldId id="328" r:id="rId50"/>
    <p:sldId id="334" r:id="rId51"/>
    <p:sldId id="335" r:id="rId52"/>
    <p:sldId id="330" r:id="rId53"/>
    <p:sldId id="263"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526D"/>
    <a:srgbClr val="D99894"/>
    <a:srgbClr val="78A9B7"/>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91" y="451"/>
      </p:cViewPr>
      <p:guideLst>
        <p:guide orient="horz" pos="2239"/>
        <p:guide pos="3839"/>
        <p:guide orient="horz" pos="4008"/>
        <p:guide orient="horz" pos="314"/>
        <p:guide orient="horz" pos="799"/>
        <p:guide pos="7469"/>
        <p:guide pos="211"/>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41.xml"/><Relationship Id="rId53" Type="http://schemas.openxmlformats.org/officeDocument/2006/relationships/slide" Target="slides/slide40.xml"/><Relationship Id="rId52" Type="http://schemas.openxmlformats.org/officeDocument/2006/relationships/slide" Target="slides/slide39.xml"/><Relationship Id="rId51" Type="http://schemas.openxmlformats.org/officeDocument/2006/relationships/slide" Target="slides/slide38.xml"/><Relationship Id="rId50" Type="http://schemas.openxmlformats.org/officeDocument/2006/relationships/slide" Target="slides/slide37.xml"/><Relationship Id="rId5" Type="http://schemas.openxmlformats.org/officeDocument/2006/relationships/slideMaster" Target="slideMasters/slideMaster4.xml"/><Relationship Id="rId49" Type="http://schemas.openxmlformats.org/officeDocument/2006/relationships/slide" Target="slides/slide36.xml"/><Relationship Id="rId48" Type="http://schemas.openxmlformats.org/officeDocument/2006/relationships/slide" Target="slides/slide35.xml"/><Relationship Id="rId47" Type="http://schemas.openxmlformats.org/officeDocument/2006/relationships/slide" Target="slides/slide34.xml"/><Relationship Id="rId46" Type="http://schemas.openxmlformats.org/officeDocument/2006/relationships/slide" Target="slides/slide33.xml"/><Relationship Id="rId45" Type="http://schemas.openxmlformats.org/officeDocument/2006/relationships/slide" Target="slides/slide32.xml"/><Relationship Id="rId44" Type="http://schemas.openxmlformats.org/officeDocument/2006/relationships/slide" Target="slides/slide31.xml"/><Relationship Id="rId43" Type="http://schemas.openxmlformats.org/officeDocument/2006/relationships/slide" Target="slides/slide30.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slide" Target="slides/slide3.xml"/><Relationship Id="rId15" Type="http://schemas.openxmlformats.org/officeDocument/2006/relationships/slide" Target="slides/slide2.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721918200"/>
        <c:axId val="721917872"/>
      </c:barChart>
      <c:catAx>
        <c:axId val="72191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7872"/>
        <c:crosses val="autoZero"/>
        <c:auto val="1"/>
        <c:lblAlgn val="ctr"/>
        <c:lblOffset val="100"/>
        <c:noMultiLvlLbl val="0"/>
      </c:catAx>
      <c:valAx>
        <c:axId val="721917872"/>
        <c:scaling>
          <c:orientation val="minMax"/>
        </c:scaling>
        <c:delete val="0"/>
        <c:axPos val="l"/>
        <c:majorGridlines>
          <c:spPr>
            <a:ln w="9525" cap="flat" cmpd="sng" algn="ctr">
              <a:solidFill>
                <a:srgbClr val="1A526D">
                  <a:alpha val="10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crossAx val="721918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p>
      </c:txPr>
    </c:legend>
    <c:plotVisOnly val="1"/>
    <c:dispBlanksAs val="gap"/>
    <c:showDLblsOverMax val="0"/>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0.svg"/><Relationship Id="rId4" Type="http://schemas.openxmlformats.org/officeDocument/2006/relationships/image" Target="../media/image10.png"/><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2.png"/><Relationship Id="rId3" Type="http://schemas.openxmlformats.org/officeDocument/2006/relationships/image" Target="../media/image1.svg"/><Relationship Id="rId2" Type="http://schemas.openxmlformats.org/officeDocument/2006/relationships/image" Target="../media/image1.png"/><Relationship Id="rId19" Type="http://schemas.openxmlformats.org/officeDocument/2006/relationships/image" Target="../media/image9.svg"/><Relationship Id="rId18" Type="http://schemas.openxmlformats.org/officeDocument/2006/relationships/image" Target="../media/image9.png"/><Relationship Id="rId17" Type="http://schemas.openxmlformats.org/officeDocument/2006/relationships/image" Target="../media/image8.svg"/><Relationship Id="rId16" Type="http://schemas.openxmlformats.org/officeDocument/2006/relationships/image" Target="../media/image8.png"/><Relationship Id="rId15" Type="http://schemas.openxmlformats.org/officeDocument/2006/relationships/image" Target="../media/image7.svg"/><Relationship Id="rId14" Type="http://schemas.openxmlformats.org/officeDocument/2006/relationships/image" Target="../media/image7.png"/><Relationship Id="rId13" Type="http://schemas.openxmlformats.org/officeDocument/2006/relationships/image" Target="../media/image6.svg"/><Relationship Id="rId12" Type="http://schemas.openxmlformats.org/officeDocument/2006/relationships/image" Target="../media/image6.png"/><Relationship Id="rId11" Type="http://schemas.openxmlformats.org/officeDocument/2006/relationships/image" Target="../media/image5.svg"/><Relationship Id="rId10" Type="http://schemas.openxmlformats.org/officeDocument/2006/relationships/image" Target="../media/image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rgbClr val="F7F7F7"/>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2">
            <a:extLst>
              <a:ext uri="{96DAC541-7B7A-43D3-8B79-37D633B846F1}">
                <asvg:svgBlip xmlns:asvg="http://schemas.microsoft.com/office/drawing/2016/SVG/main" r:embed="rId3"/>
              </a:ext>
            </a:extLst>
          </a:blip>
          <a:srcRect t="4157"/>
          <a:stretch>
            <a:fillRect/>
          </a:stretch>
        </p:blipFill>
        <p:spPr>
          <a:xfrm>
            <a:off x="0" y="0"/>
            <a:ext cx="1957522" cy="1130300"/>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26" name="图形 25"/>
          <p:cNvPicPr>
            <a:picLocks noChangeAspect="1"/>
          </p:cNvPicPr>
          <p:nvPr/>
        </p:nvPicPr>
        <p:blipFill>
          <a:blip r:embed="rId4">
            <a:extLst>
              <a:ext uri="{96DAC541-7B7A-43D3-8B79-37D633B846F1}">
                <asvg:svgBlip xmlns:asvg="http://schemas.microsoft.com/office/drawing/2016/SVG/main" r:embed="rId5"/>
              </a:ext>
            </a:extLst>
          </a:blip>
          <a:srcRect b="3493"/>
          <a:stretch>
            <a:fillRect/>
          </a:stretch>
        </p:blipFill>
        <p:spPr>
          <a:xfrm>
            <a:off x="10029508" y="5600700"/>
            <a:ext cx="2162492" cy="125730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7F7F7"/>
        </a:solidFill>
        <a:effectLst/>
      </p:bgPr>
    </p:bg>
    <p:spTree>
      <p:nvGrpSpPr>
        <p:cNvPr id="1" name=""/>
        <p:cNvGrpSpPr/>
        <p:nvPr/>
      </p:nvGrpSpPr>
      <p:grpSpPr>
        <a:xfrm>
          <a:off x="0" y="0"/>
          <a:ext cx="0" cy="0"/>
          <a:chOff x="0" y="0"/>
          <a:chExt cx="0" cy="0"/>
        </a:xfrm>
      </p:grpSpPr>
      <p:pic>
        <p:nvPicPr>
          <p:cNvPr id="20" name="图形 19"/>
          <p:cNvPicPr>
            <a:picLocks noChangeAspect="1"/>
          </p:cNvPicPr>
          <p:nvPr/>
        </p:nvPicPr>
        <p:blipFill>
          <a:blip r:embed="rId2">
            <a:extLst>
              <a:ext uri="{96DAC541-7B7A-43D3-8B79-37D633B846F1}">
                <asvg:svgBlip xmlns:asvg="http://schemas.microsoft.com/office/drawing/2016/SVG/main" r:embed="rId3"/>
              </a:ext>
            </a:extLst>
          </a:blip>
          <a:srcRect t="1621"/>
          <a:stretch>
            <a:fillRect/>
          </a:stretch>
        </p:blipFill>
        <p:spPr>
          <a:xfrm>
            <a:off x="1251330" y="0"/>
            <a:ext cx="4644687" cy="1069197"/>
          </a:xfrm>
          <a:custGeom>
            <a:avLst/>
            <a:gdLst>
              <a:gd name="connsiteX0" fmla="*/ 0 w 4644687"/>
              <a:gd name="connsiteY0" fmla="*/ 0 h 1069197"/>
              <a:gd name="connsiteX1" fmla="*/ 4644687 w 4644687"/>
              <a:gd name="connsiteY1" fmla="*/ 0 h 1069197"/>
              <a:gd name="connsiteX2" fmla="*/ 4644687 w 4644687"/>
              <a:gd name="connsiteY2" fmla="*/ 1069197 h 1069197"/>
              <a:gd name="connsiteX3" fmla="*/ 0 w 4644687"/>
              <a:gd name="connsiteY3" fmla="*/ 1069197 h 1069197"/>
            </a:gdLst>
            <a:ahLst/>
            <a:cxnLst>
              <a:cxn ang="0">
                <a:pos x="connsiteX0" y="connsiteY0"/>
              </a:cxn>
              <a:cxn ang="0">
                <a:pos x="connsiteX1" y="connsiteY1"/>
              </a:cxn>
              <a:cxn ang="0">
                <a:pos x="connsiteX2" y="connsiteY2"/>
              </a:cxn>
              <a:cxn ang="0">
                <a:pos x="connsiteX3" y="connsiteY3"/>
              </a:cxn>
            </a:cxnLst>
            <a:rect l="l" t="t" r="r" b="b"/>
            <a:pathLst>
              <a:path w="4644687" h="1069197">
                <a:moveTo>
                  <a:pt x="0" y="0"/>
                </a:moveTo>
                <a:lnTo>
                  <a:pt x="4644687" y="0"/>
                </a:lnTo>
                <a:lnTo>
                  <a:pt x="4644687" y="1069197"/>
                </a:lnTo>
                <a:lnTo>
                  <a:pt x="0" y="1069197"/>
                </a:lnTo>
                <a:close/>
              </a:path>
            </a:pathLst>
          </a:custGeom>
        </p:spPr>
      </p:pic>
      <p:pic>
        <p:nvPicPr>
          <p:cNvPr id="22" name="图形 21"/>
          <p:cNvPicPr>
            <a:picLocks noChangeAspect="1"/>
          </p:cNvPicPr>
          <p:nvPr/>
        </p:nvPicPr>
        <p:blipFill>
          <a:blip r:embed="rId4">
            <a:extLst>
              <a:ext uri="{96DAC541-7B7A-43D3-8B79-37D633B846F1}">
                <asvg:svgBlip xmlns:asvg="http://schemas.microsoft.com/office/drawing/2016/SVG/main" r:embed="rId5"/>
              </a:ext>
            </a:extLst>
          </a:blip>
          <a:srcRect t="3780"/>
          <a:stretch>
            <a:fillRect/>
          </a:stretch>
        </p:blipFill>
        <p:spPr>
          <a:xfrm>
            <a:off x="0" y="1"/>
            <a:ext cx="4595691" cy="2667001"/>
          </a:xfrm>
          <a:custGeom>
            <a:avLst/>
            <a:gdLst>
              <a:gd name="connsiteX0" fmla="*/ 0 w 4595691"/>
              <a:gd name="connsiteY0" fmla="*/ 0 h 2667001"/>
              <a:gd name="connsiteX1" fmla="*/ 4595691 w 4595691"/>
              <a:gd name="connsiteY1" fmla="*/ 0 h 2667001"/>
              <a:gd name="connsiteX2" fmla="*/ 4595691 w 4595691"/>
              <a:gd name="connsiteY2" fmla="*/ 2667001 h 2667001"/>
              <a:gd name="connsiteX3" fmla="*/ 0 w 4595691"/>
              <a:gd name="connsiteY3" fmla="*/ 2667001 h 2667001"/>
            </a:gdLst>
            <a:ahLst/>
            <a:cxnLst>
              <a:cxn ang="0">
                <a:pos x="connsiteX0" y="connsiteY0"/>
              </a:cxn>
              <a:cxn ang="0">
                <a:pos x="connsiteX1" y="connsiteY1"/>
              </a:cxn>
              <a:cxn ang="0">
                <a:pos x="connsiteX2" y="connsiteY2"/>
              </a:cxn>
              <a:cxn ang="0">
                <a:pos x="connsiteX3" y="connsiteY3"/>
              </a:cxn>
            </a:cxnLst>
            <a:rect l="l" t="t" r="r" b="b"/>
            <a:pathLst>
              <a:path w="4595691" h="2667001">
                <a:moveTo>
                  <a:pt x="0" y="0"/>
                </a:moveTo>
                <a:lnTo>
                  <a:pt x="4595691" y="0"/>
                </a:lnTo>
                <a:lnTo>
                  <a:pt x="4595691" y="2667001"/>
                </a:lnTo>
                <a:lnTo>
                  <a:pt x="0" y="2667001"/>
                </a:lnTo>
                <a:close/>
              </a:path>
            </a:pathLst>
          </a:custGeom>
        </p:spPr>
      </p:pic>
      <p:pic>
        <p:nvPicPr>
          <p:cNvPr id="24" name="图形 23"/>
          <p:cNvPicPr>
            <a:picLocks noChangeAspect="1"/>
          </p:cNvPicPr>
          <p:nvPr/>
        </p:nvPicPr>
        <p:blipFill>
          <a:blip r:embed="rId6">
            <a:extLst>
              <a:ext uri="{96DAC541-7B7A-43D3-8B79-37D633B846F1}">
                <asvg:svgBlip xmlns:asvg="http://schemas.microsoft.com/office/drawing/2016/SVG/main" r:embed="rId7"/>
              </a:ext>
            </a:extLst>
          </a:blip>
          <a:srcRect t="4157"/>
          <a:stretch>
            <a:fillRect/>
          </a:stretch>
        </p:blipFill>
        <p:spPr>
          <a:xfrm>
            <a:off x="0" y="0"/>
            <a:ext cx="2791388" cy="1611786"/>
          </a:xfrm>
          <a:custGeom>
            <a:avLst/>
            <a:gdLst>
              <a:gd name="connsiteX0" fmla="*/ 0 w 2791388"/>
              <a:gd name="connsiteY0" fmla="*/ 0 h 1611786"/>
              <a:gd name="connsiteX1" fmla="*/ 2791388 w 2791388"/>
              <a:gd name="connsiteY1" fmla="*/ 0 h 1611786"/>
              <a:gd name="connsiteX2" fmla="*/ 2791388 w 2791388"/>
              <a:gd name="connsiteY2" fmla="*/ 1611786 h 1611786"/>
              <a:gd name="connsiteX3" fmla="*/ 0 w 2791388"/>
              <a:gd name="connsiteY3" fmla="*/ 1611786 h 1611786"/>
            </a:gdLst>
            <a:ahLst/>
            <a:cxnLst>
              <a:cxn ang="0">
                <a:pos x="connsiteX0" y="connsiteY0"/>
              </a:cxn>
              <a:cxn ang="0">
                <a:pos x="connsiteX1" y="connsiteY1"/>
              </a:cxn>
              <a:cxn ang="0">
                <a:pos x="connsiteX2" y="connsiteY2"/>
              </a:cxn>
              <a:cxn ang="0">
                <a:pos x="connsiteX3" y="connsiteY3"/>
              </a:cxn>
            </a:cxnLst>
            <a:rect l="l" t="t" r="r" b="b"/>
            <a:pathLst>
              <a:path w="2791388" h="1611786">
                <a:moveTo>
                  <a:pt x="0" y="0"/>
                </a:moveTo>
                <a:lnTo>
                  <a:pt x="2791388" y="0"/>
                </a:lnTo>
                <a:lnTo>
                  <a:pt x="2791388" y="1611786"/>
                </a:lnTo>
                <a:lnTo>
                  <a:pt x="0" y="1611786"/>
                </a:lnTo>
                <a:close/>
              </a:path>
            </a:pathLst>
          </a:custGeom>
        </p:spPr>
      </p:pic>
      <p:pic>
        <p:nvPicPr>
          <p:cNvPr id="11" name="图形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3327" y="191349"/>
            <a:ext cx="2116421" cy="1039645"/>
          </a:xfrm>
          <a:prstGeom prst="rect">
            <a:avLst/>
          </a:prstGeom>
        </p:spPr>
      </p:pic>
      <p:pic>
        <p:nvPicPr>
          <p:cNvPr id="12" name="图形 1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22" y="1603614"/>
            <a:ext cx="2076026" cy="1019803"/>
          </a:xfrm>
          <a:prstGeom prst="rect">
            <a:avLst/>
          </a:prstGeom>
        </p:spPr>
      </p:pic>
      <p:pic>
        <p:nvPicPr>
          <p:cNvPr id="13" name="图形 12"/>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84156" y="-17614"/>
            <a:ext cx="1201212" cy="629206"/>
          </a:xfrm>
          <a:prstGeom prst="rect">
            <a:avLst/>
          </a:prstGeom>
        </p:spPr>
      </p:pic>
      <p:pic>
        <p:nvPicPr>
          <p:cNvPr id="14" name="图形 1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317690"/>
            <a:ext cx="1212652" cy="697847"/>
          </a:xfrm>
          <a:prstGeom prst="rect">
            <a:avLst/>
          </a:prstGeom>
        </p:spPr>
      </p:pic>
      <p:pic>
        <p:nvPicPr>
          <p:cNvPr id="26" name="图形 25"/>
          <p:cNvPicPr>
            <a:picLocks noChangeAspect="1"/>
          </p:cNvPicPr>
          <p:nvPr/>
        </p:nvPicPr>
        <p:blipFill>
          <a:blip r:embed="rId16">
            <a:extLst>
              <a:ext uri="{96DAC541-7B7A-43D3-8B79-37D633B846F1}">
                <asvg:svgBlip xmlns:asvg="http://schemas.microsoft.com/office/drawing/2016/SVG/main" r:embed="rId17"/>
              </a:ext>
            </a:extLst>
          </a:blip>
          <a:srcRect b="3493"/>
          <a:stretch>
            <a:fillRect/>
          </a:stretch>
        </p:blipFill>
        <p:spPr>
          <a:xfrm>
            <a:off x="8743950" y="4853260"/>
            <a:ext cx="3448050" cy="2004741"/>
          </a:xfrm>
          <a:custGeom>
            <a:avLst/>
            <a:gdLst>
              <a:gd name="connsiteX0" fmla="*/ 0 w 3448050"/>
              <a:gd name="connsiteY0" fmla="*/ 0 h 2004741"/>
              <a:gd name="connsiteX1" fmla="*/ 3448050 w 3448050"/>
              <a:gd name="connsiteY1" fmla="*/ 0 h 2004741"/>
              <a:gd name="connsiteX2" fmla="*/ 3448050 w 3448050"/>
              <a:gd name="connsiteY2" fmla="*/ 2004741 h 2004741"/>
              <a:gd name="connsiteX3" fmla="*/ 0 w 3448050"/>
              <a:gd name="connsiteY3" fmla="*/ 2004741 h 2004741"/>
            </a:gdLst>
            <a:ahLst/>
            <a:cxnLst>
              <a:cxn ang="0">
                <a:pos x="connsiteX0" y="connsiteY0"/>
              </a:cxn>
              <a:cxn ang="0">
                <a:pos x="connsiteX1" y="connsiteY1"/>
              </a:cxn>
              <a:cxn ang="0">
                <a:pos x="connsiteX2" y="connsiteY2"/>
              </a:cxn>
              <a:cxn ang="0">
                <a:pos x="connsiteX3" y="connsiteY3"/>
              </a:cxn>
            </a:cxnLst>
            <a:rect l="l" t="t" r="r" b="b"/>
            <a:pathLst>
              <a:path w="3448050" h="2004741">
                <a:moveTo>
                  <a:pt x="0" y="0"/>
                </a:moveTo>
                <a:lnTo>
                  <a:pt x="3448050" y="0"/>
                </a:lnTo>
                <a:lnTo>
                  <a:pt x="3448050" y="2004741"/>
                </a:lnTo>
                <a:lnTo>
                  <a:pt x="0" y="2004741"/>
                </a:lnTo>
                <a:close/>
              </a:path>
            </a:pathLst>
          </a:custGeom>
        </p:spPr>
      </p:pic>
      <p:pic>
        <p:nvPicPr>
          <p:cNvPr id="17" name="图形 1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0761" y="5553258"/>
            <a:ext cx="2263036" cy="1111666"/>
          </a:xfrm>
          <a:prstGeom prst="rect">
            <a:avLst/>
          </a:prstGeom>
        </p:spPr>
      </p:pic>
      <p:pic>
        <p:nvPicPr>
          <p:cNvPr id="18" name="图形 1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04913" y="4580606"/>
            <a:ext cx="1497923" cy="8620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3.xml"/><Relationship Id="rId5" Type="http://schemas.openxmlformats.org/officeDocument/2006/relationships/image" Target="../media/image12.svg"/><Relationship Id="rId4" Type="http://schemas.openxmlformats.org/officeDocument/2006/relationships/image" Target="../media/image24.png"/><Relationship Id="rId3"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image" Target="../media/image12.svg"/><Relationship Id="rId4" Type="http://schemas.openxmlformats.org/officeDocument/2006/relationships/image" Target="../media/image24.png"/><Relationship Id="rId3"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GIF"/><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523153" y="2192403"/>
            <a:ext cx="7145694"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山烛需求分析报告</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32" name="文本框 31"/>
          <p:cNvSpPr txBox="1"/>
          <p:nvPr/>
        </p:nvSpPr>
        <p:spPr>
          <a:xfrm>
            <a:off x="3535050" y="498475"/>
            <a:ext cx="5121915" cy="707886"/>
          </a:xfrm>
          <a:prstGeom prst="rect">
            <a:avLst/>
          </a:prstGeom>
          <a:noFill/>
        </p:spPr>
        <p:txBody>
          <a:bodyPr wrap="none" rtlCol="0">
            <a:spAutoFit/>
          </a:bodyPr>
          <a:lstStyle/>
          <a:p>
            <a:pPr algn="ctr"/>
            <a:r>
              <a:rPr lang="zh-CN" altLang="en-US" sz="4000" spc="100" dirty="0">
                <a:solidFill>
                  <a:srgbClr val="1A526D"/>
                </a:solidFill>
                <a:cs typeface="+mn-ea"/>
                <a:sym typeface="+mn-lt"/>
              </a:rPr>
              <a:t>视频类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视频评论类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54" name="图片 6" descr="C:/Users/John/AppData/Local/Temp/picturecompress_20210416213738/output_5.pngoutput_5"/>
          <p:cNvPicPr>
            <a:picLocks noChangeAspect="1"/>
          </p:cNvPicPr>
          <p:nvPr/>
        </p:nvPicPr>
        <p:blipFill>
          <a:blip r:embed="rId1"/>
          <a:stretch>
            <a:fillRect/>
          </a:stretch>
        </p:blipFill>
        <p:spPr>
          <a:xfrm>
            <a:off x="7948295" y="2450465"/>
            <a:ext cx="3558540" cy="3398520"/>
          </a:xfrm>
          <a:prstGeom prst="rect">
            <a:avLst/>
          </a:prstGeom>
          <a:noFill/>
          <a:ln>
            <a:noFill/>
          </a:ln>
        </p:spPr>
      </p:pic>
      <p:pic>
        <p:nvPicPr>
          <p:cNvPr id="2" name="图片 1" descr="C:/Users/John/AppData/Local/Temp/picturecompress_20210416213738/output_6.pngoutput_6"/>
          <p:cNvPicPr>
            <a:picLocks noChangeAspect="1"/>
          </p:cNvPicPr>
          <p:nvPr/>
        </p:nvPicPr>
        <p:blipFill>
          <a:blip r:embed="rId2"/>
          <a:stretch>
            <a:fillRect/>
          </a:stretch>
        </p:blipFill>
        <p:spPr>
          <a:xfrm>
            <a:off x="977265" y="1785620"/>
            <a:ext cx="6341110" cy="472821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296203" y="498475"/>
            <a:ext cx="5599610" cy="769441"/>
          </a:xfrm>
          <a:prstGeom prst="rect">
            <a:avLst/>
          </a:prstGeom>
          <a:noFill/>
        </p:spPr>
        <p:txBody>
          <a:bodyPr wrap="none" rtlCol="0">
            <a:spAutoFit/>
          </a:bodyPr>
          <a:lstStyle/>
          <a:p>
            <a:pPr algn="ctr"/>
            <a:r>
              <a:rPr lang="zh-CN" altLang="en-US" sz="4400" spc="100" dirty="0">
                <a:solidFill>
                  <a:srgbClr val="1A526D"/>
                </a:solidFill>
                <a:cs typeface="+mn-ea"/>
                <a:sym typeface="+mn-lt"/>
              </a:rPr>
              <a:t>帖子类 </a:t>
            </a:r>
            <a:r>
              <a:rPr lang="en-US" altLang="zh-CN" sz="4400" spc="100" dirty="0">
                <a:solidFill>
                  <a:srgbClr val="1A526D"/>
                </a:solidFill>
                <a:cs typeface="+mn-ea"/>
                <a:sym typeface="+mn-lt"/>
              </a:rPr>
              <a:t>&amp; </a:t>
            </a:r>
            <a:r>
              <a:rPr lang="zh-CN" altLang="en-US" sz="4400" spc="100" dirty="0">
                <a:solidFill>
                  <a:srgbClr val="1A526D"/>
                </a:solidFill>
                <a:cs typeface="+mn-ea"/>
                <a:sym typeface="+mn-lt"/>
              </a:rPr>
              <a:t>帖子评论类</a:t>
            </a:r>
            <a:endParaRPr lang="zh-CN" altLang="en-US" sz="44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2" name="图片 1" descr="C:/Users/John/AppData/Local/Temp/picturecompress_20210416213738/output_7.pngoutput_7"/>
          <p:cNvPicPr>
            <a:picLocks noChangeAspect="1"/>
          </p:cNvPicPr>
          <p:nvPr/>
        </p:nvPicPr>
        <p:blipFill>
          <a:blip r:embed="rId1"/>
          <a:stretch>
            <a:fillRect/>
          </a:stretch>
        </p:blipFill>
        <p:spPr>
          <a:xfrm>
            <a:off x="2185035" y="1842770"/>
            <a:ext cx="7967980" cy="408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900533" y="498475"/>
            <a:ext cx="4390947" cy="707886"/>
          </a:xfrm>
          <a:prstGeom prst="rect">
            <a:avLst/>
          </a:prstGeom>
          <a:noFill/>
        </p:spPr>
        <p:txBody>
          <a:bodyPr wrap="none" rtlCol="0">
            <a:spAutoFit/>
          </a:bodyPr>
          <a:lstStyle/>
          <a:p>
            <a:pPr algn="ctr"/>
            <a:r>
              <a:rPr lang="zh-CN" altLang="en-US" sz="4000" spc="100" dirty="0">
                <a:solidFill>
                  <a:srgbClr val="1A526D"/>
                </a:solidFill>
                <a:cs typeface="+mn-ea"/>
                <a:sym typeface="+mn-lt"/>
              </a:rPr>
              <a:t>帖子相关视频记录</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descr="C:/Users/John/AppData/Local/Temp/picturecompress_20210416213738/output_8.pngoutput_8"/>
          <p:cNvPicPr/>
          <p:nvPr/>
        </p:nvPicPr>
        <p:blipFill>
          <a:blip r:embed="rId1"/>
          <a:stretch>
            <a:fillRect/>
          </a:stretch>
        </p:blipFill>
        <p:spPr>
          <a:xfrm>
            <a:off x="3240828" y="1627678"/>
            <a:ext cx="5710343" cy="41601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3009267" y="498475"/>
            <a:ext cx="6173485" cy="707886"/>
          </a:xfrm>
          <a:prstGeom prst="rect">
            <a:avLst/>
          </a:prstGeom>
          <a:noFill/>
        </p:spPr>
        <p:txBody>
          <a:bodyPr wrap="none" rtlCol="0">
            <a:spAutoFit/>
          </a:bodyPr>
          <a:lstStyle/>
          <a:p>
            <a:pPr algn="ctr"/>
            <a:r>
              <a:rPr lang="zh-CN" altLang="en-US" sz="4000" spc="100" dirty="0">
                <a:solidFill>
                  <a:srgbClr val="1A526D"/>
                </a:solidFill>
                <a:cs typeface="+mn-ea"/>
                <a:sym typeface="+mn-lt"/>
              </a:rPr>
              <a:t>用户类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用户收藏记录类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10" name="图片 9" descr="C:/Users/John/AppData/Local/Temp/picturecompress_20210416213738/output_9.pngoutput_9"/>
          <p:cNvPicPr/>
          <p:nvPr/>
        </p:nvPicPr>
        <p:blipFill rotWithShape="1">
          <a:blip r:embed="rId1"/>
          <a:srcRect/>
          <a:stretch>
            <a:fillRect/>
          </a:stretch>
        </p:blipFill>
        <p:spPr>
          <a:xfrm>
            <a:off x="1460199" y="1979803"/>
            <a:ext cx="9271602" cy="3154254"/>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060836" y="498475"/>
            <a:ext cx="4070345" cy="707886"/>
          </a:xfrm>
          <a:prstGeom prst="rect">
            <a:avLst/>
          </a:prstGeom>
          <a:noFill/>
        </p:spPr>
        <p:txBody>
          <a:bodyPr wrap="none" rtlCol="0">
            <a:spAutoFit/>
          </a:bodyPr>
          <a:lstStyle/>
          <a:p>
            <a:pPr algn="ctr"/>
            <a:r>
              <a:rPr lang="zh-CN" altLang="en-US" sz="4000" spc="100" dirty="0">
                <a:solidFill>
                  <a:srgbClr val="1A526D"/>
                </a:solidFill>
                <a:cs typeface="+mn-ea"/>
                <a:sym typeface="+mn-lt"/>
              </a:rPr>
              <a:t>权限类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角色类</a:t>
            </a:r>
            <a:endParaRPr lang="zh-CN" altLang="en-US" sz="4000" spc="100" dirty="0">
              <a:solidFill>
                <a:srgbClr val="1A526D"/>
              </a:solidFill>
              <a:cs typeface="+mn-ea"/>
              <a:sym typeface="+mn-lt"/>
            </a:endParaRPr>
          </a:p>
        </p:txBody>
      </p:sp>
      <p:cxnSp>
        <p:nvCxnSpPr>
          <p:cNvPr id="33" name="直接连接符 32"/>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pic>
        <p:nvPicPr>
          <p:cNvPr id="6" name="图片 5"/>
          <p:cNvPicPr/>
          <p:nvPr/>
        </p:nvPicPr>
        <p:blipFill rotWithShape="1">
          <a:blip r:embed="rId1"/>
          <a:srcRect/>
          <a:stretch>
            <a:fillRect/>
          </a:stretch>
        </p:blipFill>
        <p:spPr>
          <a:xfrm>
            <a:off x="1845371" y="2056620"/>
            <a:ext cx="8501257" cy="3245220"/>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2020997" y="1797012"/>
            <a:ext cx="4347835" cy="2929175"/>
          </a:xfrm>
          <a:prstGeom prst="rect">
            <a:avLst/>
          </a:prstGeom>
          <a:noFill/>
          <a:ln>
            <a:noFill/>
          </a:ln>
        </p:spPr>
      </p:pic>
      <p:pic>
        <p:nvPicPr>
          <p:cNvPr id="7" name="图片 6"/>
          <p:cNvPicPr/>
          <p:nvPr/>
        </p:nvPicPr>
        <p:blipFill rotWithShape="1">
          <a:blip r:embed="rId2"/>
          <a:srcRect/>
          <a:stretch>
            <a:fillRect/>
          </a:stretch>
        </p:blipFill>
        <p:spPr>
          <a:xfrm>
            <a:off x="5930058" y="3598334"/>
            <a:ext cx="4208721" cy="2612796"/>
          </a:xfrm>
          <a:prstGeom prst="rect">
            <a:avLst/>
          </a:prstGeom>
          <a:noFill/>
          <a:ln>
            <a:noFill/>
          </a:ln>
        </p:spPr>
      </p:pic>
      <p:sp>
        <p:nvSpPr>
          <p:cNvPr id="8" name="文本框 7"/>
          <p:cNvSpPr txBox="1"/>
          <p:nvPr/>
        </p:nvSpPr>
        <p:spPr>
          <a:xfrm>
            <a:off x="2483472" y="552678"/>
            <a:ext cx="7225055" cy="707886"/>
          </a:xfrm>
          <a:prstGeom prst="rect">
            <a:avLst/>
          </a:prstGeom>
          <a:noFill/>
        </p:spPr>
        <p:txBody>
          <a:bodyPr wrap="none" rtlCol="0">
            <a:spAutoFit/>
          </a:bodyPr>
          <a:lstStyle/>
          <a:p>
            <a:pPr algn="ctr"/>
            <a:r>
              <a:rPr lang="zh-CN" altLang="en-US" sz="4000" spc="100" dirty="0">
                <a:solidFill>
                  <a:srgbClr val="1A526D"/>
                </a:solidFill>
                <a:cs typeface="+mn-ea"/>
                <a:sym typeface="+mn-lt"/>
              </a:rPr>
              <a:t>捐赠志愿活动类 </a:t>
            </a:r>
            <a:r>
              <a:rPr lang="en-US" altLang="zh-CN" sz="4000" spc="100" dirty="0">
                <a:solidFill>
                  <a:srgbClr val="1A526D"/>
                </a:solidFill>
                <a:cs typeface="+mn-ea"/>
                <a:sym typeface="+mn-lt"/>
              </a:rPr>
              <a:t>&amp; </a:t>
            </a:r>
            <a:r>
              <a:rPr lang="zh-CN" altLang="en-US" sz="4000" spc="100" dirty="0">
                <a:solidFill>
                  <a:srgbClr val="1A526D"/>
                </a:solidFill>
                <a:cs typeface="+mn-ea"/>
                <a:sym typeface="+mn-lt"/>
              </a:rPr>
              <a:t>活动记录类</a:t>
            </a:r>
            <a:endParaRPr lang="zh-CN" altLang="en-US" sz="4000" spc="100" dirty="0">
              <a:solidFill>
                <a:srgbClr val="1A526D"/>
              </a:solidFill>
              <a:cs typeface="+mn-ea"/>
              <a:sym typeface="+mn-lt"/>
            </a:endParaRPr>
          </a:p>
        </p:txBody>
      </p:sp>
      <p:cxnSp>
        <p:nvCxnSpPr>
          <p:cNvPr id="9" name="直接连接符 8"/>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945041" y="498475"/>
            <a:ext cx="4301918" cy="918544"/>
            <a:chOff x="3792641" y="498475"/>
            <a:chExt cx="4301918" cy="918544"/>
          </a:xfrm>
        </p:grpSpPr>
        <p:sp>
          <p:nvSpPr>
            <p:cNvPr id="15" name="文本框 14"/>
            <p:cNvSpPr txBox="1"/>
            <p:nvPr/>
          </p:nvSpPr>
          <p:spPr>
            <a:xfrm>
              <a:off x="5274187" y="498475"/>
              <a:ext cx="1338828" cy="769441"/>
            </a:xfrm>
            <a:prstGeom prst="rect">
              <a:avLst/>
            </a:prstGeom>
            <a:noFill/>
          </p:spPr>
          <p:txBody>
            <a:bodyPr wrap="none" rtlCol="0">
              <a:spAutoFit/>
            </a:bodyPr>
            <a:lstStyle/>
            <a:p>
              <a:pPr algn="ctr"/>
              <a:r>
                <a:rPr lang="zh-CN" altLang="en-US" sz="4400" spc="100" dirty="0">
                  <a:solidFill>
                    <a:srgbClr val="1A526D"/>
                  </a:solidFill>
                  <a:cs typeface="+mn-ea"/>
                  <a:sym typeface="+mn-lt"/>
                </a:rPr>
                <a:t>属性</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 name="圆形  16"/>
          <p:cNvSpPr/>
          <p:nvPr/>
        </p:nvSpPr>
        <p:spPr>
          <a:xfrm>
            <a:off x="1805816" y="1566123"/>
            <a:ext cx="2565039" cy="256561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可用性</a:t>
            </a:r>
            <a:endParaRPr lang="en-US" sz="4000" dirty="0">
              <a:solidFill>
                <a:prstClr val="white"/>
              </a:solidFill>
              <a:cs typeface="+mn-ea"/>
              <a:sym typeface="+mn-lt"/>
            </a:endParaRPr>
          </a:p>
        </p:txBody>
      </p:sp>
      <p:sp>
        <p:nvSpPr>
          <p:cNvPr id="21" name="圆形  14"/>
          <p:cNvSpPr/>
          <p:nvPr/>
        </p:nvSpPr>
        <p:spPr>
          <a:xfrm>
            <a:off x="7280853" y="1566123"/>
            <a:ext cx="2565610" cy="2565610"/>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r>
              <a:rPr lang="zh-CN" altLang="en-US" sz="4000" dirty="0">
                <a:solidFill>
                  <a:prstClr val="white"/>
                </a:solidFill>
                <a:cs typeface="+mn-ea"/>
                <a:sym typeface="+mn-lt"/>
              </a:rPr>
              <a:t>安全性</a:t>
            </a:r>
            <a:endParaRPr lang="en-US" sz="4000" dirty="0">
              <a:solidFill>
                <a:prstClr val="white"/>
              </a:solidFill>
              <a:cs typeface="+mn-ea"/>
              <a:sym typeface="+mn-lt"/>
            </a:endParaRPr>
          </a:p>
        </p:txBody>
      </p:sp>
      <p:sp>
        <p:nvSpPr>
          <p:cNvPr id="28" name="矩形 27"/>
          <p:cNvSpPr/>
          <p:nvPr/>
        </p:nvSpPr>
        <p:spPr>
          <a:xfrm>
            <a:off x="817408" y="4439431"/>
            <a:ext cx="4541856" cy="873894"/>
          </a:xfrm>
          <a:prstGeom prst="rect">
            <a:avLst/>
          </a:prstGeom>
        </p:spPr>
        <p:txBody>
          <a:bodyPr wrap="square">
            <a:spAutoFit/>
          </a:bodyPr>
          <a:lstStyle/>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页面的点击率。</a:t>
            </a:r>
            <a:endParaRPr lang="en-US" altLang="zh-CN" dirty="0">
              <a:solidFill>
                <a:srgbClr val="1A526D"/>
              </a:solidFill>
              <a:cs typeface="+mn-ea"/>
              <a:sym typeface="+mn-lt"/>
            </a:endParaRPr>
          </a:p>
          <a:p>
            <a:pPr marL="285750" lvl="0" indent="-285750" defTabSz="685800" fontAlgn="base">
              <a:lnSpc>
                <a:spcPct val="150000"/>
              </a:lnSpc>
              <a:spcBef>
                <a:spcPct val="0"/>
              </a:spcBef>
              <a:spcAft>
                <a:spcPct val="0"/>
              </a:spcAft>
              <a:buFont typeface="Arial" panose="020B0604020202020204" pitchFamily="34" charset="0"/>
              <a:buChar char="•"/>
              <a:defRPr/>
            </a:pPr>
            <a:r>
              <a:rPr lang="zh-CN" altLang="en-US" dirty="0">
                <a:solidFill>
                  <a:srgbClr val="1A526D"/>
                </a:solidFill>
                <a:cs typeface="+mn-ea"/>
                <a:sym typeface="+mn-lt"/>
              </a:rPr>
              <a:t>用户完成每个功能所需要的平均时间。</a:t>
            </a:r>
            <a:endParaRPr lang="zh-CN" altLang="en-US" dirty="0">
              <a:solidFill>
                <a:srgbClr val="1A526D"/>
              </a:solidFill>
              <a:cs typeface="+mn-ea"/>
              <a:sym typeface="+mn-lt"/>
            </a:endParaRPr>
          </a:p>
        </p:txBody>
      </p:sp>
      <p:sp>
        <p:nvSpPr>
          <p:cNvPr id="29" name="文本框 28"/>
          <p:cNvSpPr txBox="1"/>
          <p:nvPr/>
        </p:nvSpPr>
        <p:spPr>
          <a:xfrm>
            <a:off x="5752725" y="4439431"/>
            <a:ext cx="5621867" cy="1704890"/>
          </a:xfrm>
          <a:prstGeom prst="rect">
            <a:avLst/>
          </a:prstGeom>
          <a:noFill/>
        </p:spPr>
        <p:txBody>
          <a:bodyPr wrap="square">
            <a:spAutoFit/>
          </a:bodyPr>
          <a:lstStyle/>
          <a:p>
            <a:pPr marL="285750" indent="-28575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对用户的个人信息、密码进行加密存储。</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对于用户上传的视频和课件，让用户选择是否可以开放下载，若用户不同意，则关闭下载权限。</a:t>
            </a:r>
            <a:endParaRPr lang="zh-CN" altLang="zh-CN" dirty="0">
              <a:solidFill>
                <a:srgbClr val="1A526D"/>
              </a:solidFill>
              <a:cs typeface="+mn-ea"/>
            </a:endParaRPr>
          </a:p>
          <a:p>
            <a:pPr marL="342900" indent="-342900" defTabSz="685800" fontAlgn="base">
              <a:lnSpc>
                <a:spcPct val="150000"/>
              </a:lnSpc>
              <a:spcBef>
                <a:spcPct val="0"/>
              </a:spcBef>
              <a:spcAft>
                <a:spcPct val="0"/>
              </a:spcAft>
              <a:buFont typeface="Arial" panose="020B0604020202020204" pitchFamily="34" charset="0"/>
              <a:buChar char="•"/>
              <a:defRPr/>
            </a:pPr>
            <a:r>
              <a:rPr lang="zh-CN" altLang="zh-CN" dirty="0">
                <a:solidFill>
                  <a:srgbClr val="1A526D"/>
                </a:solidFill>
                <a:cs typeface="+mn-ea"/>
              </a:rPr>
              <a:t>提供维权帮助，保障视频作者的创作权不受侵害。</a:t>
            </a:r>
            <a:endParaRPr lang="zh-CN" altLang="zh-CN"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6213" y="238841"/>
            <a:ext cx="4301918" cy="918544"/>
            <a:chOff x="3945042" y="498972"/>
            <a:chExt cx="4301918" cy="918544"/>
          </a:xfrm>
        </p:grpSpPr>
        <p:sp>
          <p:nvSpPr>
            <p:cNvPr id="3" name="文本框 2"/>
            <p:cNvSpPr txBox="1"/>
            <p:nvPr/>
          </p:nvSpPr>
          <p:spPr>
            <a:xfrm>
              <a:off x="4849507" y="498972"/>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数据库表</a:t>
              </a:r>
              <a:endParaRPr lang="en-US" altLang="zh-CN" sz="4400" spc="100" dirty="0">
                <a:solidFill>
                  <a:srgbClr val="1A526D"/>
                </a:solidFill>
                <a:cs typeface="+mn-ea"/>
                <a:sym typeface="+mn-lt"/>
              </a:endParaRPr>
            </a:p>
          </p:txBody>
        </p:sp>
        <p:cxnSp>
          <p:nvCxnSpPr>
            <p:cNvPr id="4" name="直接连接符 3"/>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8" name="表格 7"/>
          <p:cNvGraphicFramePr/>
          <p:nvPr>
            <p:custDataLst>
              <p:tags r:id="rId1"/>
            </p:custDataLst>
          </p:nvPr>
        </p:nvGraphicFramePr>
        <p:xfrm>
          <a:off x="750570" y="2560320"/>
          <a:ext cx="4886960" cy="2724785"/>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url</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视频文件地址</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title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视频标题</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视频上传用户id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type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视频分类id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tag</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视频标签id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info</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视频简介</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pic>
        <p:nvPicPr>
          <p:cNvPr id="11" name="图片 10" descr="32313534373335333b32313534373334313bcafdbedd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570" y="1511935"/>
            <a:ext cx="914400" cy="914400"/>
          </a:xfrm>
          <a:prstGeom prst="rect">
            <a:avLst/>
          </a:prstGeom>
        </p:spPr>
      </p:pic>
      <p:pic>
        <p:nvPicPr>
          <p:cNvPr id="12" name="图片 11" descr="32313534373335333b32313534373333363bc9cccef1d5b9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4325" y="1511935"/>
            <a:ext cx="914400" cy="914400"/>
          </a:xfrm>
          <a:prstGeom prst="rect">
            <a:avLst/>
          </a:prstGeom>
        </p:spPr>
      </p:pic>
      <p:sp>
        <p:nvSpPr>
          <p:cNvPr id="14" name="文本框 13"/>
          <p:cNvSpPr txBox="1"/>
          <p:nvPr/>
        </p:nvSpPr>
        <p:spPr>
          <a:xfrm>
            <a:off x="1896745" y="1762760"/>
            <a:ext cx="1249680" cy="521970"/>
          </a:xfrm>
          <a:prstGeom prst="rect">
            <a:avLst/>
          </a:prstGeom>
          <a:noFill/>
        </p:spPr>
        <p:txBody>
          <a:bodyPr wrap="none" rtlCol="0">
            <a:spAutoFit/>
          </a:bodyPr>
          <a:lstStyle/>
          <a:p>
            <a:pPr algn="l"/>
            <a:r>
              <a:rPr lang="zh-CN" altLang="en-US" sz="2800"/>
              <a:t>视频表</a:t>
            </a:r>
            <a:endParaRPr lang="zh-CN" altLang="en-US" sz="2800"/>
          </a:p>
        </p:txBody>
      </p:sp>
      <p:graphicFrame>
        <p:nvGraphicFramePr>
          <p:cNvPr id="15" name="表格 14"/>
          <p:cNvGraphicFramePr/>
          <p:nvPr>
            <p:custDataLst>
              <p:tags r:id="rId6"/>
            </p:custDataLst>
          </p:nvPr>
        </p:nvGraphicFramePr>
        <p:xfrm>
          <a:off x="6536690" y="2560320"/>
          <a:ext cx="4886960" cy="2335530"/>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 </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title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标题</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content</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内容</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type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讨论分类id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话题发起人id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view</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话题浏览数</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
        <p:nvSpPr>
          <p:cNvPr id="16" name="文本框 15"/>
          <p:cNvSpPr txBox="1"/>
          <p:nvPr/>
        </p:nvSpPr>
        <p:spPr>
          <a:xfrm>
            <a:off x="7843520" y="1762760"/>
            <a:ext cx="1249680" cy="521970"/>
          </a:xfrm>
          <a:prstGeom prst="rect">
            <a:avLst/>
          </a:prstGeom>
          <a:noFill/>
        </p:spPr>
        <p:txBody>
          <a:bodyPr wrap="none" rtlCol="0">
            <a:spAutoFit/>
          </a:bodyPr>
          <a:lstStyle/>
          <a:p>
            <a:pPr algn="l"/>
            <a:r>
              <a:rPr lang="zh-CN" altLang="en-US" sz="2800"/>
              <a:t>话题表</a:t>
            </a:r>
            <a:endParaRPr lang="zh-CN" alt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6213" y="238841"/>
            <a:ext cx="4301918" cy="918544"/>
            <a:chOff x="3945042" y="498972"/>
            <a:chExt cx="4301918" cy="918544"/>
          </a:xfrm>
        </p:grpSpPr>
        <p:sp>
          <p:nvSpPr>
            <p:cNvPr id="3" name="文本框 2"/>
            <p:cNvSpPr txBox="1"/>
            <p:nvPr/>
          </p:nvSpPr>
          <p:spPr>
            <a:xfrm>
              <a:off x="4849507" y="498972"/>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数据库表</a:t>
              </a:r>
              <a:endParaRPr lang="en-US" altLang="zh-CN" sz="4400" spc="100" dirty="0">
                <a:solidFill>
                  <a:srgbClr val="1A526D"/>
                </a:solidFill>
                <a:cs typeface="+mn-ea"/>
                <a:sym typeface="+mn-lt"/>
              </a:endParaRPr>
            </a:p>
          </p:txBody>
        </p:sp>
        <p:cxnSp>
          <p:nvCxnSpPr>
            <p:cNvPr id="4" name="直接连接符 3"/>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graphicFrame>
        <p:nvGraphicFramePr>
          <p:cNvPr id="8" name="表格 7"/>
          <p:cNvGraphicFramePr/>
          <p:nvPr>
            <p:custDataLst>
              <p:tags r:id="rId1"/>
            </p:custDataLst>
          </p:nvPr>
        </p:nvGraphicFramePr>
        <p:xfrm>
          <a:off x="750570" y="2560320"/>
          <a:ext cx="4886960" cy="2724785"/>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username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用户名</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password</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密码</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info</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用户信息</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gender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enum</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用户性别</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email</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用户邮箱</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mobile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用户电话</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pic>
        <p:nvPicPr>
          <p:cNvPr id="11" name="图片 10" descr="32313534373335333b32313534373334313bcafdbeddb7d6cef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570" y="1511935"/>
            <a:ext cx="914400" cy="914400"/>
          </a:xfrm>
          <a:prstGeom prst="rect">
            <a:avLst/>
          </a:prstGeom>
        </p:spPr>
      </p:pic>
      <p:pic>
        <p:nvPicPr>
          <p:cNvPr id="12" name="图片 11" descr="32313534373335333b32313534373333363bc9cccef1d5b9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4325" y="1511935"/>
            <a:ext cx="914400" cy="914400"/>
          </a:xfrm>
          <a:prstGeom prst="rect">
            <a:avLst/>
          </a:prstGeom>
        </p:spPr>
      </p:pic>
      <p:sp>
        <p:nvSpPr>
          <p:cNvPr id="14" name="文本框 13"/>
          <p:cNvSpPr txBox="1"/>
          <p:nvPr/>
        </p:nvSpPr>
        <p:spPr>
          <a:xfrm>
            <a:off x="1896745" y="1762760"/>
            <a:ext cx="1249680" cy="521970"/>
          </a:xfrm>
          <a:prstGeom prst="rect">
            <a:avLst/>
          </a:prstGeom>
          <a:noFill/>
        </p:spPr>
        <p:txBody>
          <a:bodyPr wrap="none" rtlCol="0">
            <a:spAutoFit/>
          </a:bodyPr>
          <a:lstStyle/>
          <a:p>
            <a:pPr algn="l"/>
            <a:r>
              <a:rPr lang="zh-CN" altLang="en-US" sz="2800"/>
              <a:t>用户表</a:t>
            </a:r>
            <a:endParaRPr lang="zh-CN" altLang="en-US" sz="2800"/>
          </a:p>
        </p:txBody>
      </p:sp>
      <p:graphicFrame>
        <p:nvGraphicFramePr>
          <p:cNvPr id="15" name="表格 14"/>
          <p:cNvGraphicFramePr/>
          <p:nvPr>
            <p:custDataLst>
              <p:tags r:id="rId6"/>
            </p:custDataLst>
          </p:nvPr>
        </p:nvGraphicFramePr>
        <p:xfrm>
          <a:off x="6536690" y="2560320"/>
          <a:ext cx="4886960" cy="2335530"/>
        </p:xfrm>
        <a:graphic>
          <a:graphicData uri="http://schemas.openxmlformats.org/drawingml/2006/table">
            <a:tbl>
              <a:tblPr firstRow="1" bandRow="1">
                <a:tableStyleId>{5C22544A-7EE6-4342-B048-85BDC9FD1C3A}</a:tableStyleId>
              </a:tblPr>
              <a:tblGrid>
                <a:gridCol w="1383665"/>
                <a:gridCol w="1361440"/>
                <a:gridCol w="2141855"/>
              </a:tblGrid>
              <a:tr h="389255">
                <a:tc>
                  <a:txBody>
                    <a:bodyPr/>
                    <a:lstStyle/>
                    <a:p>
                      <a:pPr>
                        <a:buNone/>
                      </a:pPr>
                      <a:r>
                        <a:rPr lang="zh-CN" altLang="en-US" b="0">
                          <a:solidFill>
                            <a:srgbClr val="2F4A8F"/>
                          </a:solidFill>
                        </a:rPr>
                        <a:t>id</a:t>
                      </a:r>
                      <a:endParaRPr lang="zh-CN" altLang="en-US" b="0">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int</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b="0">
                          <a:solidFill>
                            <a:schemeClr val="tx1"/>
                          </a:solidFill>
                        </a:rPr>
                        <a:t>自增长</a:t>
                      </a: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name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志愿活动名</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start_time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timestamp</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开始时间</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end_time</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timestamp</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结束时间</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from_user</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int</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发起人id</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389255">
                <a:tc>
                  <a:txBody>
                    <a:bodyPr/>
                    <a:lstStyle/>
                    <a:p>
                      <a:pPr>
                        <a:buNone/>
                      </a:pPr>
                      <a:r>
                        <a:rPr lang="zh-CN" altLang="en-US">
                          <a:solidFill>
                            <a:srgbClr val="2F4A8F"/>
                          </a:solidFill>
                        </a:rPr>
                        <a:t>content</a:t>
                      </a:r>
                      <a:endParaRPr lang="zh-CN" altLang="en-US">
                        <a:solidFill>
                          <a:srgbClr val="2F4A8F"/>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varchar</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lstStyle/>
                    <a:p>
                      <a:pPr>
                        <a:buNone/>
                      </a:pPr>
                      <a:r>
                        <a:rPr lang="zh-CN" altLang="en-US">
                          <a:solidFill>
                            <a:srgbClr val="404040"/>
                          </a:solidFill>
                        </a:rPr>
                        <a:t>志愿活动内容</a:t>
                      </a:r>
                      <a:endParaRPr lang="zh-CN" altLang="en-US">
                        <a:solidFill>
                          <a:srgbClr val="40404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
        <p:nvSpPr>
          <p:cNvPr id="16" name="文本框 15"/>
          <p:cNvSpPr txBox="1"/>
          <p:nvPr/>
        </p:nvSpPr>
        <p:spPr>
          <a:xfrm>
            <a:off x="7843520" y="1762760"/>
            <a:ext cx="1960880" cy="521970"/>
          </a:xfrm>
          <a:prstGeom prst="rect">
            <a:avLst/>
          </a:prstGeom>
          <a:noFill/>
        </p:spPr>
        <p:txBody>
          <a:bodyPr wrap="none" rtlCol="0">
            <a:spAutoFit/>
          </a:bodyPr>
          <a:lstStyle/>
          <a:p>
            <a:pPr algn="l"/>
            <a:r>
              <a:rPr lang="zh-CN" altLang="en-US" sz="2800"/>
              <a:t>志愿活动表</a:t>
            </a:r>
            <a:endParaRPr lang="zh-CN" alt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03</a:t>
            </a:r>
            <a:endParaRPr lang="zh-CN" altLang="en-US" sz="2800" dirty="0">
              <a:cs typeface="+mn-ea"/>
              <a:sym typeface="+mn-lt"/>
            </a:endParaRPr>
          </a:p>
        </p:txBody>
      </p:sp>
      <p:sp>
        <p:nvSpPr>
          <p:cNvPr id="5" name="文本框 4"/>
          <p:cNvSpPr txBox="1"/>
          <p:nvPr/>
        </p:nvSpPr>
        <p:spPr>
          <a:xfrm>
            <a:off x="3489960" y="2376859"/>
            <a:ext cx="5212080" cy="768350"/>
          </a:xfrm>
          <a:prstGeom prst="rect">
            <a:avLst/>
          </a:prstGeom>
          <a:noFill/>
        </p:spPr>
        <p:txBody>
          <a:bodyPr wrap="none" rtlCol="0">
            <a:spAutoFit/>
          </a:bodyPr>
          <a:lstStyle/>
          <a:p>
            <a:pPr algn="ctr"/>
            <a:r>
              <a:rPr lang="zh-CN" altLang="en-US" sz="4400" dirty="0">
                <a:solidFill>
                  <a:srgbClr val="1A526D"/>
                </a:solidFill>
                <a:cs typeface="+mn-ea"/>
                <a:sym typeface="+mn-lt"/>
              </a:rPr>
              <a:t>功能验收与界面验收</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096000" y="1219200"/>
            <a:ext cx="4965700" cy="698500"/>
            <a:chOff x="6362700" y="1949450"/>
            <a:chExt cx="4965700" cy="698500"/>
          </a:xfrm>
        </p:grpSpPr>
        <p:sp>
          <p:nvSpPr>
            <p:cNvPr id="2" name="矩形: 圆角 1"/>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01</a:t>
              </a:r>
              <a:endParaRPr lang="zh-CN" altLang="en-US" sz="3600" dirty="0">
                <a:cs typeface="+mn-ea"/>
                <a:sym typeface="+mn-lt"/>
              </a:endParaRPr>
            </a:p>
          </p:txBody>
        </p:sp>
        <p:sp>
          <p:nvSpPr>
            <p:cNvPr id="4" name="矩形: 圆角 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总体描述</a:t>
              </a:r>
              <a:endParaRPr lang="zh-CN" altLang="en-US" sz="2800" dirty="0">
                <a:solidFill>
                  <a:srgbClr val="1A526D"/>
                </a:solidFill>
                <a:cs typeface="+mn-ea"/>
                <a:sym typeface="+mn-lt"/>
              </a:endParaRPr>
            </a:p>
          </p:txBody>
        </p:sp>
      </p:grpSp>
      <p:grpSp>
        <p:nvGrpSpPr>
          <p:cNvPr id="6" name="组合 5"/>
          <p:cNvGrpSpPr/>
          <p:nvPr/>
        </p:nvGrpSpPr>
        <p:grpSpPr>
          <a:xfrm>
            <a:off x="6096000" y="2459567"/>
            <a:ext cx="4965700" cy="698500"/>
            <a:chOff x="6362700" y="1949450"/>
            <a:chExt cx="4965700" cy="698500"/>
          </a:xfrm>
        </p:grpSpPr>
        <p:sp>
          <p:nvSpPr>
            <p:cNvPr id="7" name="矩形: 圆角 6"/>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02</a:t>
              </a:r>
              <a:endParaRPr lang="zh-CN" altLang="en-US" sz="3600" dirty="0">
                <a:cs typeface="+mn-ea"/>
                <a:sym typeface="+mn-lt"/>
              </a:endParaRPr>
            </a:p>
          </p:txBody>
        </p:sp>
        <p:sp>
          <p:nvSpPr>
            <p:cNvPr id="8" name="矩形: 圆角 7"/>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具体要求</a:t>
              </a:r>
              <a:endParaRPr lang="zh-CN" altLang="en-US" sz="2800" dirty="0">
                <a:solidFill>
                  <a:srgbClr val="1A526D"/>
                </a:solidFill>
                <a:cs typeface="+mn-ea"/>
                <a:sym typeface="+mn-lt"/>
              </a:endParaRPr>
            </a:p>
          </p:txBody>
        </p:sp>
      </p:grpSp>
      <p:grpSp>
        <p:nvGrpSpPr>
          <p:cNvPr id="9" name="组合 8"/>
          <p:cNvGrpSpPr/>
          <p:nvPr/>
        </p:nvGrpSpPr>
        <p:grpSpPr>
          <a:xfrm>
            <a:off x="6096000" y="3699934"/>
            <a:ext cx="4965700" cy="698500"/>
            <a:chOff x="6362700" y="1949450"/>
            <a:chExt cx="4965700" cy="698500"/>
          </a:xfrm>
        </p:grpSpPr>
        <p:sp>
          <p:nvSpPr>
            <p:cNvPr id="10" name="矩形: 圆角 9"/>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03</a:t>
              </a:r>
              <a:endParaRPr lang="zh-CN" altLang="en-US" sz="3600" dirty="0">
                <a:cs typeface="+mn-ea"/>
                <a:sym typeface="+mn-lt"/>
              </a:endParaRPr>
            </a:p>
          </p:txBody>
        </p:sp>
        <p:sp>
          <p:nvSpPr>
            <p:cNvPr id="11" name="矩形: 圆角 10"/>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功能描述</a:t>
              </a:r>
              <a:endParaRPr lang="zh-CN" altLang="en-US" sz="2800" dirty="0">
                <a:solidFill>
                  <a:srgbClr val="1A526D"/>
                </a:solidFill>
                <a:cs typeface="+mn-ea"/>
                <a:sym typeface="+mn-lt"/>
              </a:endParaRPr>
            </a:p>
          </p:txBody>
        </p:sp>
      </p:grpSp>
      <p:grpSp>
        <p:nvGrpSpPr>
          <p:cNvPr id="12" name="组合 11"/>
          <p:cNvGrpSpPr/>
          <p:nvPr/>
        </p:nvGrpSpPr>
        <p:grpSpPr>
          <a:xfrm>
            <a:off x="6096000" y="4940300"/>
            <a:ext cx="4965700" cy="698500"/>
            <a:chOff x="6362700" y="1949450"/>
            <a:chExt cx="4965700" cy="698500"/>
          </a:xfrm>
        </p:grpSpPr>
        <p:sp>
          <p:nvSpPr>
            <p:cNvPr id="13" name="矩形: 圆角 12"/>
            <p:cNvSpPr/>
            <p:nvPr/>
          </p:nvSpPr>
          <p:spPr>
            <a:xfrm>
              <a:off x="6362700" y="1949450"/>
              <a:ext cx="1104900" cy="698500"/>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04</a:t>
              </a:r>
              <a:endParaRPr lang="zh-CN" altLang="en-US" sz="3600" dirty="0">
                <a:cs typeface="+mn-ea"/>
                <a:sym typeface="+mn-lt"/>
              </a:endParaRPr>
            </a:p>
          </p:txBody>
        </p:sp>
        <p:sp>
          <p:nvSpPr>
            <p:cNvPr id="14" name="矩形: 圆角 13"/>
            <p:cNvSpPr/>
            <p:nvPr/>
          </p:nvSpPr>
          <p:spPr>
            <a:xfrm>
              <a:off x="7607300" y="1949450"/>
              <a:ext cx="3721100" cy="698500"/>
            </a:xfrm>
            <a:prstGeom prst="roundRect">
              <a:avLst>
                <a:gd name="adj" fmla="val 50000"/>
              </a:avLst>
            </a:prstGeom>
            <a:noFill/>
            <a:ln w="19050">
              <a:solidFill>
                <a:srgbClr val="D998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1A526D"/>
                  </a:solidFill>
                  <a:cs typeface="+mn-ea"/>
                  <a:sym typeface="+mn-lt"/>
                </a:rPr>
                <a:t>验收标准</a:t>
              </a:r>
              <a:endParaRPr lang="zh-CN" altLang="en-US" sz="2800" dirty="0">
                <a:solidFill>
                  <a:srgbClr val="1A526D"/>
                </a:solidFill>
                <a:cs typeface="+mn-ea"/>
                <a:sym typeface="+mn-lt"/>
              </a:endParaRPr>
            </a:p>
          </p:txBody>
        </p:sp>
      </p:grpSp>
      <p:grpSp>
        <p:nvGrpSpPr>
          <p:cNvPr id="18" name="组合 17"/>
          <p:cNvGrpSpPr/>
          <p:nvPr/>
        </p:nvGrpSpPr>
        <p:grpSpPr>
          <a:xfrm>
            <a:off x="927988" y="2775305"/>
            <a:ext cx="4399289" cy="1307391"/>
            <a:chOff x="927988" y="3068935"/>
            <a:chExt cx="4399289" cy="1307391"/>
          </a:xfrm>
        </p:grpSpPr>
        <p:sp>
          <p:nvSpPr>
            <p:cNvPr id="16" name="文本框 15"/>
            <p:cNvSpPr txBox="1"/>
            <p:nvPr/>
          </p:nvSpPr>
          <p:spPr>
            <a:xfrm>
              <a:off x="927988" y="3068935"/>
              <a:ext cx="4399289" cy="923330"/>
            </a:xfrm>
            <a:prstGeom prst="rect">
              <a:avLst/>
            </a:prstGeom>
            <a:noFill/>
          </p:spPr>
          <p:txBody>
            <a:bodyPr wrap="square" rtlCol="0">
              <a:spAutoFit/>
            </a:bodyPr>
            <a:lstStyle/>
            <a:p>
              <a:pPr algn="ctr"/>
              <a:r>
                <a:rPr lang="en-US" altLang="zh-CN" sz="5400" dirty="0">
                  <a:gradFill>
                    <a:gsLst>
                      <a:gs pos="0">
                        <a:srgbClr val="1A526D"/>
                      </a:gs>
                      <a:gs pos="90000">
                        <a:srgbClr val="1A526D"/>
                      </a:gs>
                    </a:gsLst>
                    <a:lin ang="5400000" scaled="0"/>
                  </a:gradFill>
                  <a:cs typeface="+mn-ea"/>
                  <a:sym typeface="+mn-lt"/>
                </a:rPr>
                <a:t>CONTENTS</a:t>
              </a:r>
              <a:endParaRPr lang="zh-CN" altLang="en-US" sz="5400" dirty="0">
                <a:gradFill>
                  <a:gsLst>
                    <a:gs pos="0">
                      <a:srgbClr val="1A526D"/>
                    </a:gs>
                    <a:gs pos="90000">
                      <a:srgbClr val="1A526D"/>
                    </a:gs>
                  </a:gsLst>
                  <a:lin ang="5400000" scaled="0"/>
                </a:gradFill>
                <a:cs typeface="+mn-ea"/>
                <a:sym typeface="+mn-lt"/>
              </a:endParaRPr>
            </a:p>
          </p:txBody>
        </p:sp>
        <p:sp>
          <p:nvSpPr>
            <p:cNvPr id="17" name="文本框 16"/>
            <p:cNvSpPr txBox="1"/>
            <p:nvPr/>
          </p:nvSpPr>
          <p:spPr>
            <a:xfrm>
              <a:off x="1763005" y="3822328"/>
              <a:ext cx="2729255" cy="553998"/>
            </a:xfrm>
            <a:prstGeom prst="rect">
              <a:avLst/>
            </a:prstGeom>
            <a:noFill/>
          </p:spPr>
          <p:txBody>
            <a:bodyPr wrap="square" rtlCol="0">
              <a:spAutoFit/>
            </a:bodyPr>
            <a:lstStyle/>
            <a:p>
              <a:pPr algn="ctr"/>
              <a:r>
                <a:rPr lang="zh-CN" altLang="en-US" sz="3000" dirty="0">
                  <a:solidFill>
                    <a:srgbClr val="1A526D"/>
                  </a:solidFill>
                  <a:cs typeface="+mn-ea"/>
                  <a:sym typeface="+mn-lt"/>
                </a:rPr>
                <a:t>目   录</a:t>
              </a:r>
              <a:endParaRPr lang="zh-CN" altLang="en-US" sz="3000" dirty="0">
                <a:solidFill>
                  <a:srgbClr val="1A526D"/>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7" y="498475"/>
            <a:ext cx="4888865" cy="918544"/>
            <a:chOff x="3499177" y="498475"/>
            <a:chExt cx="4888865" cy="918544"/>
          </a:xfrm>
        </p:grpSpPr>
        <p:sp>
          <p:nvSpPr>
            <p:cNvPr id="15" name="文本框 14"/>
            <p:cNvSpPr txBox="1"/>
            <p:nvPr/>
          </p:nvSpPr>
          <p:spPr>
            <a:xfrm>
              <a:off x="3499177"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登录注册</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3945255" y="2014220"/>
            <a:ext cx="3884295" cy="3692525"/>
          </a:xfrm>
          <a:prstGeom prst="rect">
            <a:avLst/>
          </a:prstGeom>
          <a:noFill/>
        </p:spPr>
        <p:txBody>
          <a:bodyPr wrap="square" rtlCol="0">
            <a:spAutoFit/>
          </a:bodyPr>
          <a:p>
            <a:pPr algn="l"/>
            <a:r>
              <a:rPr lang="zh-CN" altLang="en-US"/>
              <a:t>登录</a:t>
            </a:r>
            <a:r>
              <a:rPr lang="zh-CN" altLang="en-US"/>
              <a:t>注册</a:t>
            </a:r>
            <a:endParaRPr lang="zh-CN" altLang="en-US"/>
          </a:p>
          <a:p>
            <a:pPr algn="l"/>
            <a:endParaRPr lang="zh-CN" altLang="en-US"/>
          </a:p>
          <a:p>
            <a:pPr marL="285750" indent="-285750" algn="l">
              <a:buFont typeface="Arial" panose="020B0604020202020204" pitchFamily="34" charset="0"/>
              <a:buChar char="•"/>
            </a:pPr>
            <a:r>
              <a:rPr lang="zh-CN" altLang="en-US"/>
              <a:t>实现新用户注册功能</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实现用户账号密码验证功能</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密码的加密与保存显示</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记住密码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忘记密码</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选择登录的身份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81" y="498475"/>
            <a:ext cx="4888865" cy="1445260"/>
            <a:chOff x="3499181" y="498475"/>
            <a:chExt cx="4888865" cy="1445260"/>
          </a:xfrm>
        </p:grpSpPr>
        <p:sp>
          <p:nvSpPr>
            <p:cNvPr id="15" name="文本框 14"/>
            <p:cNvSpPr txBox="1"/>
            <p:nvPr/>
          </p:nvSpPr>
          <p:spPr>
            <a:xfrm>
              <a:off x="3499181" y="498475"/>
              <a:ext cx="4888865" cy="1445260"/>
            </a:xfrm>
            <a:prstGeom prst="rect">
              <a:avLst/>
            </a:prstGeom>
            <a:noFill/>
          </p:spPr>
          <p:txBody>
            <a:bodyPr wrap="none" rtlCol="0">
              <a:spAutoFit/>
            </a:bodyPr>
            <a:lstStyle/>
            <a:p>
              <a:pPr algn="ctr"/>
              <a:r>
                <a:rPr lang="zh-CN" altLang="en-US" sz="4400" spc="100" dirty="0">
                  <a:solidFill>
                    <a:srgbClr val="1A526D"/>
                  </a:solidFill>
                  <a:cs typeface="+mn-ea"/>
                  <a:sym typeface="+mn-lt"/>
                </a:rPr>
                <a:t>登陆注册</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a:p>
              <a:pPr algn="ct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604058" y="1567214"/>
            <a:ext cx="4123806" cy="4578176"/>
          </a:xfrm>
          <a:prstGeom prst="rect">
            <a:avLst/>
          </a:prstGeom>
          <a:noFill/>
        </p:spPr>
        <p:txBody>
          <a:bodyPr wrap="square" rtlCol="0">
            <a:spAutoFit/>
          </a:bodyPr>
          <a:lstStyle/>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未注册用户进入登陆界面并点击注册直接跳转到注册页面</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密码错误提示密码错误并且删除当前输入密码</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点击发送验证码提示发送成功并且 1 分钟之内不能再次发送</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输入密码时使用暗文自动隐藏字符用 * 代替输入字符</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注册输入的两次密码如果两次密码不同，需要提示两次密码输入不同</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注册成功后自动跳转到登录界面</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记住密码可在一段时间内实现免密登录。</a:t>
            </a:r>
            <a:endParaRPr lang="zh-CN" altLang="en-US" sz="1400" dirty="0">
              <a:solidFill>
                <a:srgbClr val="1A526D"/>
              </a:solidFill>
              <a:cs typeface="+mn-ea"/>
            </a:endParaRPr>
          </a:p>
          <a:p>
            <a:pPr marL="285750" indent="-285750" defTabSz="685800" fontAlgn="base">
              <a:lnSpc>
                <a:spcPct val="150000"/>
              </a:lnSpc>
              <a:spcBef>
                <a:spcPct val="0"/>
              </a:spcBef>
              <a:spcAft>
                <a:spcPct val="0"/>
              </a:spcAft>
              <a:buFont typeface="Arial" panose="020B0604020202020204" pitchFamily="34" charset="0"/>
              <a:buChar char="•"/>
              <a:defRPr/>
            </a:pPr>
            <a:r>
              <a:rPr lang="zh-CN" altLang="en-US" sz="1400" dirty="0">
                <a:solidFill>
                  <a:srgbClr val="1A526D"/>
                </a:solidFill>
                <a:cs typeface="+mn-ea"/>
              </a:rPr>
              <a:t>点击忘记密码可进入修改密码界面，进行相应的邮箱验证等过程才能进行修改密码，修改密码，成功后可跳转到登陆页面</a:t>
            </a:r>
            <a:endParaRPr lang="zh-CN" altLang="en-US" sz="1400" dirty="0">
              <a:solidFill>
                <a:srgbClr val="1A526D"/>
              </a:solidFill>
              <a:cs typeface="+mn-ea"/>
            </a:endParaRPr>
          </a:p>
        </p:txBody>
      </p:sp>
      <p:pic>
        <p:nvPicPr>
          <p:cNvPr id="3" name="图片 2" descr="QQ截图20210416175146"/>
          <p:cNvPicPr>
            <a:picLocks noChangeAspect="1"/>
          </p:cNvPicPr>
          <p:nvPr/>
        </p:nvPicPr>
        <p:blipFill>
          <a:blip r:embed="rId1"/>
          <a:stretch>
            <a:fillRect/>
          </a:stretch>
        </p:blipFill>
        <p:spPr>
          <a:xfrm>
            <a:off x="5109210" y="1866265"/>
            <a:ext cx="6831330" cy="3745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95692" y="498475"/>
            <a:ext cx="7000635" cy="918544"/>
            <a:chOff x="2443292" y="498475"/>
            <a:chExt cx="7000635" cy="918544"/>
          </a:xfrm>
        </p:grpSpPr>
        <p:sp>
          <p:nvSpPr>
            <p:cNvPr id="15" name="文本框 14"/>
            <p:cNvSpPr txBox="1"/>
            <p:nvPr/>
          </p:nvSpPr>
          <p:spPr>
            <a:xfrm>
              <a:off x="2443292" y="498475"/>
              <a:ext cx="7000635"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29" y="1780540"/>
            <a:ext cx="4655243" cy="4247317"/>
          </a:xfrm>
          <a:prstGeom prst="rect">
            <a:avLst/>
          </a:prstGeom>
          <a:noFill/>
        </p:spPr>
        <p:txBody>
          <a:bodyPr wrap="square" rtlCol="0">
            <a:spAutoFit/>
          </a:bodyPr>
          <a:lstStyle/>
          <a:p>
            <a:pPr algn="l"/>
            <a:r>
              <a:rPr lang="zh-CN" altLang="en-US" b="1" dirty="0">
                <a:solidFill>
                  <a:srgbClr val="1A526D"/>
                </a:solidFill>
                <a:cs typeface="+mn-ea"/>
              </a:rPr>
              <a:t>视频主页</a:t>
            </a:r>
            <a:endParaRPr lang="zh-CN" altLang="en-US" b="1" dirty="0">
              <a:solidFill>
                <a:srgbClr val="1A526D"/>
              </a:solidFill>
              <a:cs typeface="+mn-ea"/>
            </a:endParaRPr>
          </a:p>
          <a:p>
            <a:pPr algn="ct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轮播图广告推荐</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登录后视频推荐</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游客（未登录）视频推荐</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视频基础内容展示（播放、标题、封面等）</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按标签对视频内容分区并展示</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各个分区排行榜展示</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点击视频播放</a:t>
            </a:r>
            <a:endParaRPr lang="zh-CN" altLang="en-US" dirty="0">
              <a:solidFill>
                <a:srgbClr val="1A526D"/>
              </a:solidFill>
              <a:cs typeface="+mn-ea"/>
            </a:endParaRPr>
          </a:p>
        </p:txBody>
      </p:sp>
      <p:sp>
        <p:nvSpPr>
          <p:cNvPr id="7" name="文本框 6"/>
          <p:cNvSpPr txBox="1"/>
          <p:nvPr/>
        </p:nvSpPr>
        <p:spPr>
          <a:xfrm>
            <a:off x="1698625" y="1780540"/>
            <a:ext cx="3427730" cy="5078313"/>
          </a:xfrm>
          <a:prstGeom prst="rect">
            <a:avLst/>
          </a:prstGeom>
          <a:noFill/>
        </p:spPr>
        <p:txBody>
          <a:bodyPr wrap="square" rtlCol="0">
            <a:spAutoFit/>
          </a:bodyPr>
          <a:lstStyle/>
          <a:p>
            <a:pPr algn="l"/>
            <a:r>
              <a:rPr lang="zh-CN" altLang="en-US" b="1" dirty="0">
                <a:solidFill>
                  <a:srgbClr val="1A526D"/>
                </a:solidFill>
                <a:cs typeface="+mn-ea"/>
              </a:rPr>
              <a:t>导航栏</a:t>
            </a:r>
            <a:endParaRPr lang="zh-CN" altLang="en-US" b="1" dirty="0">
              <a:solidFill>
                <a:srgbClr val="1A526D"/>
              </a:solidFill>
              <a:cs typeface="+mn-ea"/>
            </a:endParaRPr>
          </a:p>
          <a:p>
            <a:pPr algn="ct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登录页面跳转</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退出登录</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基本个人信息展示（抽屉）</a:t>
            </a:r>
            <a:endParaRPr lang="zh-CN" altLang="en-US"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视频主页跳转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话题主页跳转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捐赠主页跳转</a:t>
            </a:r>
            <a:endParaRPr lang="en-US" altLang="zh-CN" dirty="0">
              <a:solidFill>
                <a:srgbClr val="1A526D"/>
              </a:solidFill>
              <a:cs typeface="+mn-ea"/>
            </a:endParaRPr>
          </a:p>
          <a:p>
            <a:pPr marL="285750" indent="-285750">
              <a:buFont typeface="Arial" panose="020B0604020202020204" pitchFamily="34" charset="0"/>
              <a:buChar char="•"/>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个人中心主页跳转</a:t>
            </a:r>
            <a:endParaRPr lang="zh-CN" altLang="en-US" dirty="0">
              <a:solidFill>
                <a:srgbClr val="1A526D"/>
              </a:solidFill>
              <a:cs typeface="+mn-ea"/>
            </a:endParaRPr>
          </a:p>
          <a:p>
            <a:pPr indent="0">
              <a:buFont typeface="Arial" panose="020B0604020202020204" pitchFamily="34" charset="0"/>
              <a:buNone/>
            </a:pPr>
            <a:endParaRPr lang="zh-CN" altLang="en-US" dirty="0">
              <a:solidFill>
                <a:srgbClr val="1A526D"/>
              </a:solidFill>
              <a:cs typeface="+mn-ea"/>
            </a:endParaRPr>
          </a:p>
          <a:p>
            <a:pPr marL="285750" indent="-285750">
              <a:buFont typeface="Arial" panose="020B0604020202020204" pitchFamily="34" charset="0"/>
              <a:buChar char="•"/>
            </a:pPr>
            <a:r>
              <a:rPr lang="zh-CN" altLang="en-US" dirty="0">
                <a:solidFill>
                  <a:srgbClr val="1A526D"/>
                </a:solidFill>
                <a:cs typeface="+mn-ea"/>
              </a:rPr>
              <a:t>搜索栏提供搜索</a:t>
            </a:r>
            <a:endParaRPr lang="zh-CN" altLang="en-US" dirty="0">
              <a:solidFill>
                <a:srgbClr val="1A526D"/>
              </a:solidFill>
              <a:cs typeface="+mn-ea"/>
            </a:endParaRPr>
          </a:p>
          <a:p>
            <a:pPr indent="0">
              <a:buFont typeface="Arial" panose="020B0604020202020204" pitchFamily="34" charset="0"/>
              <a:buNone/>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95694" y="498475"/>
            <a:ext cx="7000635" cy="918544"/>
            <a:chOff x="2443294" y="498475"/>
            <a:chExt cx="7000635" cy="918544"/>
          </a:xfrm>
        </p:grpSpPr>
        <p:sp>
          <p:nvSpPr>
            <p:cNvPr id="15" name="文本框 14"/>
            <p:cNvSpPr txBox="1"/>
            <p:nvPr/>
          </p:nvSpPr>
          <p:spPr>
            <a:xfrm>
              <a:off x="2443294" y="498475"/>
              <a:ext cx="7000635"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076065" cy="4662815"/>
          </a:xfrm>
          <a:prstGeom prst="rect">
            <a:avLst/>
          </a:prstGeom>
          <a:noFill/>
        </p:spPr>
        <p:txBody>
          <a:bodyPr wrap="square" rtlCol="0">
            <a:spAutoFit/>
          </a:bodyPr>
          <a:lstStyle/>
          <a:p>
            <a:pPr>
              <a:lnSpc>
                <a:spcPct val="150000"/>
              </a:lnSpc>
            </a:pPr>
            <a:r>
              <a:rPr lang="zh-CN" altLang="en-US" b="1" dirty="0">
                <a:solidFill>
                  <a:srgbClr val="1A526D"/>
                </a:solidFill>
                <a:cs typeface="+mn-ea"/>
              </a:rPr>
              <a:t>视频主页</a:t>
            </a:r>
            <a:endParaRPr lang="en-US" altLang="zh-CN" b="1" dirty="0">
              <a:solidFill>
                <a:srgbClr val="1A526D"/>
              </a:solidFill>
              <a:cs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每个视频显示标题、封面、播放量等信息</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最上方div左浮动栏轮播图正常轮播，右浮动栏综合视频推荐</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视频推荐内容符合用户基本信息，满足用户需求</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视频分区合理，低年级、高年级等</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视频分区左浮动栏热门视频推荐，右浮动栏视频播放排行榜</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主页内容（包括视频封面、标题、轮播图等）符合项目主题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sym typeface="+mn-ea"/>
              </a:rPr>
              <a:t>排版美观，界面简洁，控件之间保持合理间距</a:t>
            </a:r>
            <a:endParaRPr lang="zh-CN" altLang="en-US" sz="1400" dirty="0">
              <a:solidFill>
                <a:srgbClr val="1A526D"/>
              </a:solidFill>
              <a:cs typeface="+mn-ea"/>
            </a:endParaRPr>
          </a:p>
          <a:p>
            <a:pPr algn="l"/>
            <a:endParaRPr lang="zh-CN" altLang="en-US" b="1" dirty="0"/>
          </a:p>
        </p:txBody>
      </p:sp>
      <p:sp>
        <p:nvSpPr>
          <p:cNvPr id="7" name="文本框 6"/>
          <p:cNvSpPr txBox="1"/>
          <p:nvPr/>
        </p:nvSpPr>
        <p:spPr>
          <a:xfrm>
            <a:off x="1760971" y="1780540"/>
            <a:ext cx="3427730" cy="4431983"/>
          </a:xfrm>
          <a:prstGeom prst="rect">
            <a:avLst/>
          </a:prstGeom>
          <a:noFill/>
        </p:spPr>
        <p:txBody>
          <a:bodyPr wrap="square" rtlCol="0">
            <a:spAutoFit/>
          </a:bodyPr>
          <a:lstStyle/>
          <a:p>
            <a:pPr>
              <a:lnSpc>
                <a:spcPct val="150000"/>
              </a:lnSpc>
            </a:pPr>
            <a:r>
              <a:rPr lang="zh-CN" altLang="en-US" b="1" dirty="0">
                <a:solidFill>
                  <a:srgbClr val="1A526D"/>
                </a:solidFill>
                <a:cs typeface="+mn-ea"/>
              </a:rPr>
              <a:t>导航栏</a:t>
            </a:r>
            <a:endParaRPr lang="en-US" altLang="zh-CN" b="1" dirty="0">
              <a:solidFill>
                <a:srgbClr val="1A526D"/>
              </a:solidFill>
              <a:cs typeface="+mn-ea"/>
            </a:endParaRPr>
          </a:p>
          <a:p>
            <a:pPr>
              <a:lnSpc>
                <a:spcPct val="150000"/>
              </a:lnSpc>
            </a:pPr>
            <a:endParaRPr lang="zh-CN" altLang="en-US" b="1" dirty="0"/>
          </a:p>
          <a:p>
            <a:pPr>
              <a:lnSpc>
                <a:spcPct val="150000"/>
              </a:lnSpc>
            </a:pPr>
            <a:r>
              <a:rPr lang="zh-CN" altLang="en-US" sz="1400" b="1" dirty="0">
                <a:solidFill>
                  <a:srgbClr val="1A526D"/>
                </a:solidFill>
                <a:cs typeface="+mn-ea"/>
              </a:rPr>
              <a:t>未登录</a:t>
            </a:r>
            <a:endParaRPr lang="zh-CN" altLang="en-US" sz="14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点击视频主页和话题主页实现跳转</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点击捐赠主页和个人中心转为登录页面跳转</a:t>
            </a:r>
            <a:endParaRPr lang="en-US" altLang="zh-CN" sz="1400" dirty="0">
              <a:solidFill>
                <a:srgbClr val="1A526D"/>
              </a:solidFill>
              <a:cs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a:lnSpc>
                <a:spcPct val="150000"/>
              </a:lnSpc>
            </a:pPr>
            <a:r>
              <a:rPr lang="zh-CN" altLang="en-US" sz="1400" b="1" dirty="0">
                <a:solidFill>
                  <a:srgbClr val="1A526D"/>
                </a:solidFill>
                <a:cs typeface="+mn-ea"/>
              </a:rPr>
              <a:t>登录</a:t>
            </a:r>
            <a:endParaRPr lang="zh-CN" altLang="en-US" sz="14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四个主模块导航实现跳转</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侧边抽屉展示用户头像、昵称、等级等基本信息，并附带个人中心分功能跳转按钮</a:t>
            </a:r>
            <a:endParaRPr lang="zh-CN" altLang="en-US" sz="1400" dirty="0">
              <a:solidFill>
                <a:srgbClr val="1A526D"/>
              </a:solidFill>
              <a:cs typeface="+mn-ea"/>
            </a:endParaRPr>
          </a:p>
          <a:p>
            <a:pPr marL="285750" indent="-285750">
              <a:buFont typeface="Arial" panose="020B0604020202020204" pitchFamily="34" charset="0"/>
              <a:buChar cha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512339" y="498475"/>
            <a:ext cx="7167348" cy="918544"/>
            <a:chOff x="2359939" y="498475"/>
            <a:chExt cx="7167348" cy="918544"/>
          </a:xfrm>
        </p:grpSpPr>
        <p:sp>
          <p:nvSpPr>
            <p:cNvPr id="15" name="文本框 14"/>
            <p:cNvSpPr txBox="1"/>
            <p:nvPr/>
          </p:nvSpPr>
          <p:spPr>
            <a:xfrm>
              <a:off x="2359939" y="498475"/>
              <a:ext cx="7167348" cy="769441"/>
            </a:xfrm>
            <a:prstGeom prst="rect">
              <a:avLst/>
            </a:prstGeom>
            <a:noFill/>
          </p:spPr>
          <p:txBody>
            <a:bodyPr wrap="none" rtlCol="0">
              <a:spAutoFit/>
            </a:bodyPr>
            <a:lstStyle/>
            <a:p>
              <a:pPr algn="ctr"/>
              <a:r>
                <a:rPr lang="zh-CN" altLang="en-US" sz="4400" spc="100" dirty="0">
                  <a:solidFill>
                    <a:srgbClr val="1A526D"/>
                  </a:solidFill>
                  <a:cs typeface="+mn-ea"/>
                  <a:sym typeface="+mn-lt"/>
                </a:rPr>
                <a:t>视频区（主页）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主页导航栏演示"/>
          <p:cNvPicPr>
            <a:picLocks noChangeAspect="1"/>
          </p:cNvPicPr>
          <p:nvPr>
            <p:custDataLst>
              <p:tags r:id="rId1"/>
            </p:custDataLst>
          </p:nvPr>
        </p:nvPicPr>
        <p:blipFill>
          <a:blip r:embed="rId2"/>
          <a:stretch>
            <a:fillRect/>
          </a:stretch>
        </p:blipFill>
        <p:spPr>
          <a:xfrm>
            <a:off x="884555" y="1417320"/>
            <a:ext cx="10563860" cy="5202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2956877" y="2074097"/>
            <a:ext cx="6278245" cy="33668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1A526D"/>
                </a:solidFill>
              </a:rPr>
              <a:t>根据所给搜索关键词展示搜索结果</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采用标签页对搜索结果进行分类：视频、话题、活动</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对搜索结果进行分页</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根据筛选条件筛选搜索结果</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根据排序条件对搜索结果进行排序</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点击视频跳转到相应播放页面</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点击话题跳转到相应话题页面</a:t>
            </a: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dirty="0">
                <a:solidFill>
                  <a:srgbClr val="1A526D"/>
                </a:solidFill>
              </a:rPr>
              <a:t>点击活动跳转到相应活动页面</a:t>
            </a:r>
            <a:endParaRPr lang="zh-CN" altLang="en-US"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1884997" y="1567214"/>
            <a:ext cx="8422005" cy="49013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1A526D"/>
                </a:solidFill>
              </a:rPr>
              <a:t>搜索结果分类采用标签页进排版</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搜索所得的具体内容采用卡片式布局</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所得搜索结果卡片包含基本信息：</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视频：包含封面、标题、播放量、发布时间</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话题：包含标题、部分内容摘取、发布时间、浏览数量，可包含封面</a:t>
            </a:r>
            <a:endParaRPr lang="zh-CN" altLang="en-US" sz="1400" dirty="0">
              <a:solidFill>
                <a:srgbClr val="1A526D"/>
              </a:solidFill>
            </a:endParaRPr>
          </a:p>
          <a:p>
            <a:pPr indent="0">
              <a:lnSpc>
                <a:spcPct val="150000"/>
              </a:lnSpc>
              <a:buFont typeface="Arial" panose="020B0604020202020204" pitchFamily="34" charset="0"/>
              <a:buNone/>
            </a:pPr>
            <a:r>
              <a:rPr lang="en-US" altLang="zh-CN" sz="1400" dirty="0">
                <a:solidFill>
                  <a:srgbClr val="1A526D"/>
                </a:solidFill>
              </a:rPr>
              <a:t>	</a:t>
            </a:r>
            <a:r>
              <a:rPr lang="zh-CN" altLang="en-US" sz="1400" dirty="0">
                <a:solidFill>
                  <a:srgbClr val="1A526D"/>
                </a:solidFill>
              </a:rPr>
              <a:t>活动：包含活动名称、时间、举办组织、举办日期</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内容分页功能正常，包含：</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最近五个页面跳转</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回到第一页</a:t>
            </a:r>
            <a:endParaRPr lang="zh-CN" altLang="en-US" sz="1400" dirty="0">
              <a:solidFill>
                <a:srgbClr val="1A526D"/>
              </a:solidFill>
            </a:endParaRPr>
          </a:p>
          <a:p>
            <a:pPr lvl="1">
              <a:lnSpc>
                <a:spcPct val="150000"/>
              </a:lnSpc>
            </a:pPr>
            <a:r>
              <a:rPr lang="en-US" altLang="zh-CN" sz="1400" dirty="0">
                <a:solidFill>
                  <a:srgbClr val="1A526D"/>
                </a:solidFill>
              </a:rPr>
              <a:t>	</a:t>
            </a:r>
            <a:r>
              <a:rPr lang="zh-CN" altLang="en-US" sz="1400" dirty="0">
                <a:solidFill>
                  <a:srgbClr val="1A526D"/>
                </a:solidFill>
              </a:rPr>
              <a:t>转到最后一页</a:t>
            </a:r>
            <a:endParaRPr lang="zh-CN" altLang="en-US" sz="1400" dirty="0">
              <a:solidFill>
                <a:srgbClr val="1A526D"/>
              </a:solidFill>
            </a:endParaRPr>
          </a:p>
          <a:p>
            <a:pPr>
              <a:lnSpc>
                <a:spcPct val="150000"/>
              </a:lnSpc>
            </a:pPr>
            <a:r>
              <a:rPr lang="en-US" altLang="zh-CN" sz="1400" dirty="0">
                <a:solidFill>
                  <a:srgbClr val="1A526D"/>
                </a:solidFill>
              </a:rPr>
              <a:t>	</a:t>
            </a:r>
            <a:r>
              <a:rPr lang="zh-CN" altLang="en-US" sz="1400" dirty="0">
                <a:solidFill>
                  <a:srgbClr val="1A526D"/>
                </a:solidFill>
              </a:rPr>
              <a:t>上一页、下一页</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选择器选择跳转页数</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搜索结果满足搜索条件，不展示无关内容</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筛选条件按照标签进行筛选，正常展示筛选内容，支持多个筛选条件</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能够按照排序条件排序，默认排序方式为热门排序</a:t>
            </a:r>
            <a:endParaRPr lang="zh-CN" altLang="en-US" sz="14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7" y="498475"/>
            <a:ext cx="5269391" cy="918544"/>
            <a:chOff x="3308917" y="498475"/>
            <a:chExt cx="5269391" cy="918544"/>
          </a:xfrm>
        </p:grpSpPr>
        <p:sp>
          <p:nvSpPr>
            <p:cNvPr id="15" name="文本框 14"/>
            <p:cNvSpPr txBox="1"/>
            <p:nvPr/>
          </p:nvSpPr>
          <p:spPr>
            <a:xfrm>
              <a:off x="3308917"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全局搜索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原型展示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6" name="图片 36" descr="$P9NX5K[WA%%YE55]`O)V(3"/>
          <p:cNvPicPr>
            <a:picLocks noChangeAspect="1"/>
          </p:cNvPicPr>
          <p:nvPr/>
        </p:nvPicPr>
        <p:blipFill>
          <a:blip r:embed="rId1"/>
          <a:stretch>
            <a:fillRect/>
          </a:stretch>
        </p:blipFill>
        <p:spPr>
          <a:xfrm>
            <a:off x="1647825" y="1558925"/>
            <a:ext cx="8896985"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51579" y="498475"/>
            <a:ext cx="4888865" cy="918544"/>
            <a:chOff x="3499179" y="498475"/>
            <a:chExt cx="4888865" cy="918544"/>
          </a:xfrm>
        </p:grpSpPr>
        <p:sp>
          <p:nvSpPr>
            <p:cNvPr id="15" name="文本框 14"/>
            <p:cNvSpPr txBox="1"/>
            <p:nvPr/>
          </p:nvSpPr>
          <p:spPr>
            <a:xfrm>
              <a:off x="3499179" y="498475"/>
              <a:ext cx="48888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视频播放</a:t>
              </a:r>
              <a:r>
                <a:rPr lang="en-US" altLang="zh-CN" sz="4400" spc="100" dirty="0">
                  <a:solidFill>
                    <a:srgbClr val="1A526D"/>
                  </a:solidFill>
                  <a:cs typeface="+mn-ea"/>
                  <a:sym typeface="+mn-lt"/>
                </a:rPr>
                <a:t>·</a:t>
              </a:r>
              <a:r>
                <a:rPr lang="zh-CN" altLang="en-US" sz="4400" spc="100" dirty="0">
                  <a:solidFill>
                    <a:srgbClr val="1A526D"/>
                  </a:solidFill>
                  <a:cs typeface="+mn-ea"/>
                  <a:sym typeface="+mn-lt"/>
                </a:rPr>
                <a:t>功能</a:t>
              </a:r>
              <a:r>
                <a:rPr lang="zh-CN" altLang="en-US" sz="4400" spc="100" dirty="0">
                  <a:solidFill>
                    <a:srgbClr val="1A526D"/>
                  </a:solidFill>
                  <a:cs typeface="+mn-ea"/>
                  <a:sym typeface="+mn-lt"/>
                </a:rPr>
                <a:t>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4521200" y="2215515"/>
            <a:ext cx="3039110" cy="2861310"/>
          </a:xfrm>
          <a:prstGeom prst="rect">
            <a:avLst/>
          </a:prstGeom>
          <a:noFill/>
        </p:spPr>
        <p:txBody>
          <a:bodyPr wrap="square" rtlCol="0">
            <a:spAutoFit/>
          </a:bodyPr>
          <a:p>
            <a:pPr indent="0" algn="ctr">
              <a:buFont typeface="Arial" panose="020B0604020202020204" pitchFamily="34" charset="0"/>
              <a:buNone/>
            </a:pPr>
            <a:r>
              <a:rPr lang="zh-CN" altLang="en-US" b="1"/>
              <a:t>视频播放</a:t>
            </a:r>
            <a:endParaRPr lang="zh-CN" altLang="en-US" b="1"/>
          </a:p>
          <a:p>
            <a:pPr indent="0" algn="ctr">
              <a:buFont typeface="Arial" panose="020B0604020202020204" pitchFamily="34" charset="0"/>
              <a:buNone/>
            </a:pPr>
            <a:endParaRPr lang="zh-CN" altLang="en-US"/>
          </a:p>
          <a:p>
            <a:pPr marL="285750" indent="-285750">
              <a:buFont typeface="Arial" panose="020B0604020202020204" pitchFamily="34" charset="0"/>
              <a:buChar char="•"/>
            </a:pPr>
            <a:r>
              <a:rPr lang="zh-CN" altLang="en-US"/>
              <a:t>播放视频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转发视频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发表评论</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查看评论</a:t>
            </a:r>
            <a:endParaRPr lang="zh-CN" altLang="en-US"/>
          </a:p>
          <a:p>
            <a:pPr marL="285750" indent="-285750">
              <a:buFont typeface="Arial" panose="020B0604020202020204" pitchFamily="34" charset="0"/>
              <a:buChar cha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94328" y="498475"/>
            <a:ext cx="6603365" cy="918544"/>
            <a:chOff x="2641928" y="498475"/>
            <a:chExt cx="6603365" cy="918544"/>
          </a:xfrm>
        </p:grpSpPr>
        <p:sp>
          <p:nvSpPr>
            <p:cNvPr id="15" name="文本框 14"/>
            <p:cNvSpPr txBox="1"/>
            <p:nvPr/>
          </p:nvSpPr>
          <p:spPr>
            <a:xfrm>
              <a:off x="2641928" y="498475"/>
              <a:ext cx="6603365" cy="768350"/>
            </a:xfrm>
            <a:prstGeom prst="rect">
              <a:avLst/>
            </a:prstGeom>
            <a:noFill/>
          </p:spPr>
          <p:txBody>
            <a:bodyPr wrap="none" rtlCol="0">
              <a:spAutoFit/>
            </a:bodyPr>
            <a:lstStyle/>
            <a:p>
              <a:pPr algn="ctr"/>
              <a:r>
                <a:rPr lang="zh-CN" altLang="en-US" sz="4400" spc="100" dirty="0">
                  <a:solidFill>
                    <a:srgbClr val="1A526D"/>
                  </a:solidFill>
                  <a:cs typeface="+mn-ea"/>
                  <a:sym typeface="+mn-lt"/>
                </a:rPr>
                <a:t>讨论区</a:t>
              </a:r>
              <a:r>
                <a:rPr lang="zh-CN" altLang="en-US" sz="4400" spc="100" dirty="0">
                  <a:solidFill>
                    <a:srgbClr val="1A526D"/>
                  </a:solidFill>
                  <a:cs typeface="+mn-ea"/>
                  <a:sym typeface="+mn-lt"/>
                </a:rPr>
                <a:t>（主页）</a:t>
              </a:r>
              <a:r>
                <a:rPr lang="en-US" altLang="zh-CN" sz="4400" spc="100" dirty="0">
                  <a:solidFill>
                    <a:srgbClr val="1A526D"/>
                  </a:solidFill>
                  <a:cs typeface="+mn-ea"/>
                  <a:sym typeface="+mn-lt"/>
                </a:rPr>
                <a:t>·</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260985" y="2055495"/>
            <a:ext cx="6098540" cy="4523105"/>
          </a:xfrm>
          <a:prstGeom prst="rect">
            <a:avLst/>
          </a:prstGeom>
          <a:noFill/>
        </p:spPr>
        <p:txBody>
          <a:bodyPr wrap="square" rtlCol="0">
            <a:spAutoFit/>
          </a:bodyPr>
          <a:p>
            <a:pPr algn="ctr"/>
            <a:r>
              <a:rPr lang="zh-CN" altLang="en-US" b="1"/>
              <a:t>视频播放页面</a:t>
            </a:r>
            <a:endParaRPr lang="zh-CN" altLang="en-US" b="1"/>
          </a:p>
          <a:p>
            <a:pPr algn="ctr"/>
            <a:endParaRPr lang="zh-CN" altLang="en-US" b="1"/>
          </a:p>
          <a:p>
            <a:pPr indent="0">
              <a:buFont typeface="Arial" panose="020B0604020202020204" pitchFamily="34" charset="0"/>
              <a:buNone/>
            </a:pPr>
            <a:r>
              <a:rPr lang="zh-CN" altLang="en-US"/>
              <a:t>左侧：</a:t>
            </a:r>
            <a:endParaRPr lang="zh-CN" altLang="en-US"/>
          </a:p>
          <a:p>
            <a:pPr marL="285750" indent="-285750">
              <a:buFont typeface="Arial" panose="020B0604020202020204" pitchFamily="34" charset="0"/>
              <a:buChar char="•"/>
            </a:pPr>
            <a:r>
              <a:rPr lang="zh-CN" altLang="en-US"/>
              <a:t>最上方是网站logo，点击返回首页</a:t>
            </a:r>
            <a:endParaRPr lang="zh-CN" altLang="en-US"/>
          </a:p>
          <a:p>
            <a:pPr marL="285750" indent="-285750">
              <a:buFont typeface="Arial" panose="020B0604020202020204" pitchFamily="34" charset="0"/>
              <a:buChar char="•"/>
            </a:pPr>
            <a:r>
              <a:rPr lang="zh-CN" altLang="en-US"/>
              <a:t>视频播放主界面</a:t>
            </a:r>
            <a:endParaRPr lang="zh-CN" altLang="en-US"/>
          </a:p>
          <a:p>
            <a:pPr marL="285750" indent="-285750">
              <a:buFont typeface="Arial" panose="020B0604020202020204" pitchFamily="34" charset="0"/>
              <a:buChar char="•"/>
            </a:pPr>
            <a:r>
              <a:rPr lang="zh-CN" altLang="en-US"/>
              <a:t>显示视频标题、播放量</a:t>
            </a:r>
            <a:endParaRPr lang="zh-CN" altLang="en-US"/>
          </a:p>
          <a:p>
            <a:pPr marL="285750" indent="-285750">
              <a:buFont typeface="Arial" panose="020B0604020202020204" pitchFamily="34" charset="0"/>
              <a:buChar char="•"/>
            </a:pPr>
            <a:r>
              <a:rPr lang="zh-CN" altLang="en-US"/>
              <a:t>视频播放区</a:t>
            </a:r>
            <a:endParaRPr lang="zh-CN" altLang="en-US"/>
          </a:p>
          <a:p>
            <a:pPr marL="285750" indent="-285750">
              <a:buFont typeface="Arial" panose="020B0604020202020204" pitchFamily="34" charset="0"/>
              <a:buNone/>
            </a:pPr>
            <a:r>
              <a:rPr lang="zh-CN" altLang="en-US"/>
              <a:t>视频下方是收藏、转发按钮</a:t>
            </a:r>
            <a:endParaRPr lang="zh-CN" altLang="en-US"/>
          </a:p>
          <a:p>
            <a:pPr indent="0">
              <a:buFont typeface="Arial" panose="020B0604020202020204" pitchFamily="34" charset="0"/>
              <a:buNone/>
            </a:pPr>
            <a:r>
              <a:rPr lang="zh-CN" altLang="en-US"/>
              <a:t>按钮下方是视频简介和视频标签</a:t>
            </a:r>
            <a:endParaRPr lang="zh-CN" altLang="en-US"/>
          </a:p>
          <a:p>
            <a:pPr indent="0">
              <a:buFont typeface="Arial" panose="020B0604020202020204" pitchFamily="34" charset="0"/>
              <a:buNone/>
            </a:pPr>
            <a:r>
              <a:rPr lang="zh-CN" altLang="en-US"/>
              <a:t>评论区：</a:t>
            </a:r>
            <a:endParaRPr lang="zh-CN" altLang="en-US"/>
          </a:p>
          <a:p>
            <a:pPr marL="285750" indent="-285750">
              <a:buFont typeface="Arial" panose="020B0604020202020204" pitchFamily="34" charset="0"/>
              <a:buChar char="•"/>
            </a:pPr>
            <a:r>
              <a:rPr lang="zh-CN" altLang="en-US"/>
              <a:t>一个输入框，用于发表评论</a:t>
            </a:r>
            <a:endParaRPr lang="zh-CN" altLang="en-US"/>
          </a:p>
          <a:p>
            <a:pPr marL="285750" indent="-285750">
              <a:buFont typeface="Arial" panose="020B0604020202020204" pitchFamily="34" charset="0"/>
              <a:buChar char="•"/>
            </a:pPr>
            <a:r>
              <a:rPr lang="zh-CN" altLang="en-US"/>
              <a:t>下方多个文本框，显示所有评论</a:t>
            </a:r>
            <a:endParaRPr lang="zh-CN" altLang="en-US"/>
          </a:p>
          <a:p>
            <a:pPr marL="285750" indent="-285750">
              <a:buFont typeface="Arial" panose="020B0604020202020204" pitchFamily="34" charset="0"/>
              <a:buNone/>
            </a:pPr>
            <a:r>
              <a:rPr lang="zh-CN" altLang="en-US"/>
              <a:t>右侧：</a:t>
            </a:r>
            <a:endParaRPr lang="zh-CN" altLang="en-US"/>
          </a:p>
          <a:p>
            <a:pPr marL="285750" indent="-285750">
              <a:buFont typeface="Arial" panose="020B0604020202020204" pitchFamily="34" charset="0"/>
              <a:buChar char="•"/>
            </a:pPr>
            <a:r>
              <a:rPr lang="zh-CN" altLang="en-US"/>
              <a:t>作者头像、签名等</a:t>
            </a:r>
            <a:endParaRPr lang="zh-CN" altLang="en-US"/>
          </a:p>
          <a:p>
            <a:pPr marL="285750" indent="-285750">
              <a:buFont typeface="Arial" panose="020B0604020202020204" pitchFamily="34" charset="0"/>
              <a:buChar char="•"/>
            </a:pPr>
            <a:r>
              <a:rPr lang="zh-CN" altLang="en-US"/>
              <a:t>相关视频推荐列表（包括视频封面、标题、作者、播放量以及收藏量），点击视频可前往观看其他视频。</a:t>
            </a:r>
            <a:endParaRPr lang="zh-CN" altLang="en-US"/>
          </a:p>
        </p:txBody>
      </p:sp>
      <p:pic>
        <p:nvPicPr>
          <p:cNvPr id="3" name="图片 2" descr="QQ截图20210416184201"/>
          <p:cNvPicPr>
            <a:picLocks noChangeAspect="1"/>
          </p:cNvPicPr>
          <p:nvPr/>
        </p:nvPicPr>
        <p:blipFill>
          <a:blip r:embed="rId1"/>
          <a:stretch>
            <a:fillRect/>
          </a:stretch>
        </p:blipFill>
        <p:spPr>
          <a:xfrm>
            <a:off x="5149850" y="1955165"/>
            <a:ext cx="6559550" cy="376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01</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总体描述</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4" y="498475"/>
            <a:ext cx="4692310" cy="918544"/>
            <a:chOff x="3597454" y="498475"/>
            <a:chExt cx="4692310" cy="918544"/>
          </a:xfrm>
        </p:grpSpPr>
        <p:sp>
          <p:nvSpPr>
            <p:cNvPr id="15" name="文本框 14"/>
            <p:cNvSpPr txBox="1"/>
            <p:nvPr/>
          </p:nvSpPr>
          <p:spPr>
            <a:xfrm>
              <a:off x="3597454"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279573" y="1669184"/>
            <a:ext cx="3437255" cy="3600986"/>
          </a:xfrm>
          <a:prstGeom prst="rect">
            <a:avLst/>
          </a:prstGeom>
          <a:noFill/>
        </p:spPr>
        <p:txBody>
          <a:bodyPr wrap="square" rtlCol="0">
            <a:spAutoFit/>
          </a:bodyPr>
          <a:lstStyle/>
          <a:p>
            <a:pPr>
              <a:lnSpc>
                <a:spcPct val="150000"/>
              </a:lnSpc>
            </a:pPr>
            <a:r>
              <a:rPr lang="zh-CN" altLang="en-US" b="1" dirty="0">
                <a:solidFill>
                  <a:srgbClr val="1A526D"/>
                </a:solidFill>
                <a:cs typeface="+mn-ea"/>
                <a:sym typeface="+mn-ea"/>
              </a:rPr>
              <a:t>话题内</a:t>
            </a:r>
            <a:endParaRPr lang="zh-CN" altLang="en-US" b="1" dirty="0">
              <a:solidFill>
                <a:srgbClr val="1A526D"/>
              </a:solidFill>
              <a:cs typeface="+mn-ea"/>
              <a:sym typeface="+mn-ea"/>
            </a:endParaRPr>
          </a:p>
          <a:p>
            <a:pPr>
              <a:lnSpc>
                <a:spcPct val="150000"/>
              </a:lnSpc>
            </a:pPr>
            <a:r>
              <a:rPr lang="zh-CN" altLang="en-US" dirty="0">
                <a:solidFill>
                  <a:srgbClr val="1A526D"/>
                </a:solidFill>
                <a:cs typeface="+mn-ea"/>
                <a:sym typeface="+mn-ea"/>
              </a:rPr>
              <a:t>      </a:t>
            </a: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关注贴主</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评论话题</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sym typeface="+mn-ea"/>
              </a:rPr>
              <a:t>回复评论</a:t>
            </a:r>
            <a:endParaRPr lang="zh-CN" altLang="en-US" dirty="0">
              <a:solidFill>
                <a:srgbClr val="1A526D"/>
              </a:solidFill>
              <a:cs typeface="+mn-ea"/>
              <a:sym typeface="+mn-ea"/>
            </a:endParaRPr>
          </a:p>
          <a:p>
            <a:pPr marL="285750" indent="-285750">
              <a:lnSpc>
                <a:spcPct val="150000"/>
              </a:lnSpc>
              <a:buFont typeface="Arial" panose="020B0604020202020204" pitchFamily="34" charset="0"/>
              <a:buChar char="•"/>
            </a:pPr>
            <a:endParaRPr lang="zh-CN" altLang="en-US" sz="1400" dirty="0">
              <a:solidFill>
                <a:srgbClr val="1A526D"/>
              </a:solidFill>
              <a:cs typeface="+mn-ea"/>
            </a:endParaRPr>
          </a:p>
          <a:p>
            <a:pPr indent="0">
              <a:buFont typeface="Arial" panose="020B0604020202020204" pitchFamily="34" charset="0"/>
              <a:buNone/>
            </a:pPr>
            <a:endParaRPr lang="zh-CN" altLang="en-US" dirty="0"/>
          </a:p>
        </p:txBody>
      </p:sp>
      <p:sp>
        <p:nvSpPr>
          <p:cNvPr id="7" name="文本框 6"/>
          <p:cNvSpPr txBox="1"/>
          <p:nvPr/>
        </p:nvSpPr>
        <p:spPr>
          <a:xfrm>
            <a:off x="2484698" y="1669184"/>
            <a:ext cx="3427730" cy="4939814"/>
          </a:xfrm>
          <a:prstGeom prst="rect">
            <a:avLst/>
          </a:prstGeom>
          <a:noFill/>
        </p:spPr>
        <p:txBody>
          <a:bodyPr wrap="square" rtlCol="0">
            <a:spAutoFit/>
          </a:bodyPr>
          <a:lstStyle/>
          <a:p>
            <a:pPr>
              <a:lnSpc>
                <a:spcPct val="150000"/>
              </a:lnSpc>
            </a:pPr>
            <a:r>
              <a:rPr lang="zh-CN" altLang="en-US" b="1" dirty="0">
                <a:solidFill>
                  <a:srgbClr val="1A526D"/>
                </a:solidFill>
                <a:cs typeface="+mn-ea"/>
              </a:rPr>
              <a:t>讨论区主页</a:t>
            </a:r>
            <a:endParaRPr lang="zh-CN" altLang="en-US" b="1"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查看话题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搜索话题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筛选话题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排序话题</a:t>
            </a:r>
            <a:endParaRPr lang="zh-CN" altLang="en-US" dirty="0">
              <a:solidFill>
                <a:srgbClr val="1A526D"/>
              </a:solidFill>
              <a:cs typeface="+mn-ea"/>
            </a:endParaRPr>
          </a:p>
          <a:p>
            <a:pPr marL="285750" indent="-285750">
              <a:lnSpc>
                <a:spcPct val="150000"/>
              </a:lnSpc>
              <a:buFont typeface="Arial" panose="020B0604020202020204" pitchFamily="34" charset="0"/>
              <a:buChar char="•"/>
            </a:pPr>
            <a:endParaRPr lang="zh-CN" altLang="en-US" dirty="0">
              <a:solidFill>
                <a:srgbClr val="1A526D"/>
              </a:solidFill>
              <a:cs typeface="+mn-ea"/>
            </a:endParaRPr>
          </a:p>
          <a:p>
            <a:pPr marL="285750" indent="-285750">
              <a:lnSpc>
                <a:spcPct val="150000"/>
              </a:lnSpc>
              <a:buFont typeface="Arial" panose="020B0604020202020204" pitchFamily="34" charset="0"/>
              <a:buChar char="•"/>
            </a:pPr>
            <a:r>
              <a:rPr lang="zh-CN" altLang="en-US" dirty="0">
                <a:solidFill>
                  <a:srgbClr val="1A526D"/>
                </a:solidFill>
                <a:cs typeface="+mn-ea"/>
              </a:rPr>
              <a:t>创建话题</a:t>
            </a:r>
            <a:endParaRPr lang="zh-CN" altLang="en-US" dirty="0">
              <a:solidFill>
                <a:srgbClr val="1A526D"/>
              </a:solidFill>
              <a:cs typeface="+mn-ea"/>
            </a:endParaRPr>
          </a:p>
          <a:p>
            <a:pPr indent="0">
              <a:buFont typeface="Arial" panose="020B0604020202020204" pitchFamily="34" charset="0"/>
              <a:buNone/>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6" y="498475"/>
            <a:ext cx="4692310" cy="918544"/>
            <a:chOff x="3597456" y="498475"/>
            <a:chExt cx="4692310" cy="918544"/>
          </a:xfrm>
        </p:grpSpPr>
        <p:sp>
          <p:nvSpPr>
            <p:cNvPr id="15" name="文本框 14"/>
            <p:cNvSpPr txBox="1"/>
            <p:nvPr/>
          </p:nvSpPr>
          <p:spPr>
            <a:xfrm>
              <a:off x="3597456"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405882" y="1417019"/>
            <a:ext cx="5376545" cy="5316840"/>
          </a:xfrm>
          <a:prstGeom prst="rect">
            <a:avLst/>
          </a:prstGeom>
          <a:noFill/>
        </p:spPr>
        <p:txBody>
          <a:bodyPr wrap="square" rtlCol="0">
            <a:spAutoFit/>
          </a:bodyPr>
          <a:lstStyle/>
          <a:p>
            <a:pPr>
              <a:lnSpc>
                <a:spcPct val="150000"/>
              </a:lnSpc>
            </a:pPr>
            <a:r>
              <a:rPr lang="zh-CN" altLang="en-US" b="1" dirty="0">
                <a:solidFill>
                  <a:srgbClr val="1A526D"/>
                </a:solidFill>
                <a:cs typeface="+mn-ea"/>
              </a:rPr>
              <a:t>话题内</a:t>
            </a:r>
            <a:endParaRPr b="1" dirty="0">
              <a:solidFill>
                <a:srgbClr val="1A526D"/>
              </a:solidFill>
              <a:cs typeface="+mn-ea"/>
              <a:sym typeface="+mn-ea"/>
            </a:endParaRPr>
          </a:p>
          <a:p>
            <a:pPr indent="0" algn="l">
              <a:lnSpc>
                <a:spcPct val="150000"/>
              </a:lnSpc>
              <a:buFont typeface="Arial" panose="020B0604020202020204" pitchFamily="34" charset="0"/>
              <a:buNone/>
            </a:pPr>
            <a:r>
              <a:rPr sz="1400" b="1" dirty="0" err="1">
                <a:solidFill>
                  <a:srgbClr val="1A526D"/>
                </a:solidFill>
                <a:cs typeface="+mn-ea"/>
                <a:sym typeface="+mn-ea"/>
              </a:rPr>
              <a:t>左部分</a:t>
            </a:r>
            <a:r>
              <a:rPr sz="1400" b="1" dirty="0">
                <a:solidFill>
                  <a:srgbClr val="1A526D"/>
                </a:solidFill>
                <a:cs typeface="+mn-ea"/>
                <a:sym typeface="+mn-ea"/>
              </a:rPr>
              <a:t>：</a:t>
            </a:r>
            <a:endParaRPr sz="1400" b="1" dirty="0">
              <a:solidFill>
                <a:srgbClr val="1A526D"/>
              </a:solidFill>
              <a:cs typeface="+mn-ea"/>
              <a:sym typeface="+mn-ea"/>
            </a:endParaRPr>
          </a:p>
          <a:p>
            <a:pPr algn="l">
              <a:lnSpc>
                <a:spcPct val="150000"/>
              </a:lnSpc>
            </a:pPr>
            <a:r>
              <a:rPr sz="1400" dirty="0" err="1">
                <a:solidFill>
                  <a:srgbClr val="1A526D"/>
                </a:solidFill>
                <a:cs typeface="+mn-ea"/>
                <a:sym typeface="+mn-ea"/>
              </a:rPr>
              <a:t>每个话题</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左部分显示话题发起人的头像和名称，右部分按顺序显示内容、话题评论</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话题发布人会有特殊标识</a:t>
            </a:r>
            <a:endParaRPr sz="1400" dirty="0">
              <a:solidFill>
                <a:srgbClr val="1A526D"/>
              </a:solidFill>
              <a:cs typeface="+mn-ea"/>
              <a:sym typeface="+mn-ea"/>
            </a:endParaRPr>
          </a:p>
          <a:p>
            <a:pPr algn="l">
              <a:lnSpc>
                <a:spcPct val="150000"/>
              </a:lnSpc>
            </a:pPr>
            <a:r>
              <a:rPr sz="1400" dirty="0" err="1">
                <a:solidFill>
                  <a:srgbClr val="1A526D"/>
                </a:solidFill>
                <a:cs typeface="+mn-ea"/>
                <a:sym typeface="+mn-ea"/>
              </a:rPr>
              <a:t>话题内评论</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格式与话题相同，但所占空间会较小</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往下是分页栏</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最下方是发布评论部分</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lang="zh-CN" sz="1400" dirty="0">
                <a:solidFill>
                  <a:srgbClr val="1A526D"/>
                </a:solidFill>
                <a:cs typeface="+mn-ea"/>
                <a:sym typeface="+mn-ea"/>
              </a:rPr>
              <a:t>显示</a:t>
            </a:r>
            <a:r>
              <a:rPr sz="1400" dirty="0" err="1">
                <a:solidFill>
                  <a:srgbClr val="1A526D"/>
                </a:solidFill>
                <a:cs typeface="+mn-ea"/>
                <a:sym typeface="+mn-ea"/>
              </a:rPr>
              <a:t>用户头像、昵称</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一个文本框，用于输入评论内容</a:t>
            </a:r>
            <a:endParaRPr sz="1400" dirty="0">
              <a:solidFill>
                <a:srgbClr val="1A526D"/>
              </a:solidFill>
              <a:cs typeface="+mn-ea"/>
              <a:sym typeface="+mn-ea"/>
            </a:endParaRPr>
          </a:p>
          <a:p>
            <a:pPr indent="0" algn="l">
              <a:lnSpc>
                <a:spcPct val="150000"/>
              </a:lnSpc>
              <a:buFont typeface="Arial" panose="020B0604020202020204" pitchFamily="34" charset="0"/>
              <a:buNone/>
            </a:pPr>
            <a:r>
              <a:rPr sz="1400" b="1" dirty="0" err="1">
                <a:solidFill>
                  <a:srgbClr val="1A526D"/>
                </a:solidFill>
                <a:cs typeface="+mn-ea"/>
                <a:sym typeface="+mn-ea"/>
              </a:rPr>
              <a:t>右部分</a:t>
            </a:r>
            <a:r>
              <a:rPr sz="1400" b="1" dirty="0">
                <a:solidFill>
                  <a:srgbClr val="1A526D"/>
                </a:solidFill>
                <a:cs typeface="+mn-ea"/>
                <a:sym typeface="+mn-ea"/>
              </a:rPr>
              <a:t>：</a:t>
            </a:r>
            <a:endParaRPr sz="1400" b="1"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最上方显示题主信息，可关注题主</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往下是热门话题</a:t>
            </a:r>
            <a:r>
              <a:rPr sz="1400" dirty="0">
                <a:solidFill>
                  <a:srgbClr val="1A526D"/>
                </a:solidFill>
                <a:cs typeface="+mn-ea"/>
                <a:sym typeface="+mn-ea"/>
              </a:rPr>
              <a:t>：</a:t>
            </a:r>
            <a:endParaRPr sz="1400" dirty="0">
              <a:solidFill>
                <a:srgbClr val="1A526D"/>
              </a:solidFill>
              <a:cs typeface="+mn-ea"/>
              <a:sym typeface="+mn-ea"/>
            </a:endParaRPr>
          </a:p>
          <a:p>
            <a:pPr marL="742950" lvl="1" indent="-285750">
              <a:lnSpc>
                <a:spcPct val="150000"/>
              </a:lnSpc>
              <a:buFont typeface="Arial" panose="020B0604020202020204" pitchFamily="34" charset="0"/>
              <a:buChar char="•"/>
            </a:pPr>
            <a:r>
              <a:rPr sz="1400" dirty="0" err="1">
                <a:solidFill>
                  <a:srgbClr val="1A526D"/>
                </a:solidFill>
                <a:cs typeface="+mn-ea"/>
                <a:sym typeface="+mn-ea"/>
              </a:rPr>
              <a:t>包含标题、部分内容、话题发起人、日期时间</a:t>
            </a:r>
            <a:endParaRPr sz="1400" dirty="0">
              <a:solidFill>
                <a:srgbClr val="1A526D"/>
              </a:solidFill>
              <a:cs typeface="+mn-ea"/>
              <a:sym typeface="+mn-ea"/>
            </a:endParaRPr>
          </a:p>
        </p:txBody>
      </p:sp>
      <p:sp>
        <p:nvSpPr>
          <p:cNvPr id="7" name="文本框 6"/>
          <p:cNvSpPr txBox="1"/>
          <p:nvPr/>
        </p:nvSpPr>
        <p:spPr>
          <a:xfrm>
            <a:off x="1698624" y="1417019"/>
            <a:ext cx="4087495" cy="4347344"/>
          </a:xfrm>
          <a:prstGeom prst="rect">
            <a:avLst/>
          </a:prstGeom>
          <a:noFill/>
        </p:spPr>
        <p:txBody>
          <a:bodyPr wrap="square" rtlCol="0">
            <a:spAutoFit/>
          </a:bodyPr>
          <a:lstStyle/>
          <a:p>
            <a:pPr>
              <a:lnSpc>
                <a:spcPct val="150000"/>
              </a:lnSpc>
            </a:pPr>
            <a:r>
              <a:rPr lang="zh-CN" altLang="en-US" sz="1600" b="1" dirty="0">
                <a:solidFill>
                  <a:srgbClr val="1A526D"/>
                </a:solidFill>
                <a:cs typeface="+mn-ea"/>
                <a:sym typeface="+mn-ea"/>
              </a:rPr>
              <a:t>讨论区主页</a:t>
            </a:r>
            <a:endParaRPr lang="zh-CN" altLang="en-US" sz="1600" b="1"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最上方是网站logo，点击返回首页，以及全局搜索</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中间是讨论区主界面</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每个讨论话题：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最左部分显示封面，右部分按顺序显示话题标题、话题部分内容、查看数、话题发起人、评论数、查看数</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往下是分页栏</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最下方是发布话题部分：</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用户头像、昵称</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一个输入框，用于输入要发表话题标题</a:t>
            </a:r>
            <a:endParaRPr lang="zh-CN" altLang="en-US" sz="1400" dirty="0">
              <a:solidFill>
                <a:srgbClr val="1A526D"/>
              </a:solidFill>
              <a:cs typeface="+mn-ea"/>
            </a:endParaRPr>
          </a:p>
          <a:p>
            <a:pPr marL="285750" indent="-285750">
              <a:lnSpc>
                <a:spcPct val="150000"/>
              </a:lnSpc>
              <a:buFont typeface="Arial" panose="020B0604020202020204" pitchFamily="34" charset="0"/>
              <a:buChar char="•"/>
            </a:pPr>
            <a:r>
              <a:rPr lang="zh-CN" altLang="en-US" sz="1400" dirty="0">
                <a:solidFill>
                  <a:srgbClr val="1A526D"/>
                </a:solidFill>
                <a:cs typeface="+mn-ea"/>
              </a:rPr>
              <a:t>下方一个文本框，用于输入话题内容</a:t>
            </a:r>
            <a:endParaRPr lang="zh-CN" altLang="en-US" sz="1400"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7" y="498475"/>
            <a:ext cx="4692310" cy="918544"/>
            <a:chOff x="3597457" y="498475"/>
            <a:chExt cx="4692310" cy="918544"/>
          </a:xfrm>
        </p:grpSpPr>
        <p:sp>
          <p:nvSpPr>
            <p:cNvPr id="15" name="文本框 14"/>
            <p:cNvSpPr txBox="1"/>
            <p:nvPr/>
          </p:nvSpPr>
          <p:spPr>
            <a:xfrm>
              <a:off x="3597457"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讨论区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3" name="图片 2" descr="话题演示"/>
          <p:cNvPicPr>
            <a:picLocks noChangeAspect="1"/>
          </p:cNvPicPr>
          <p:nvPr/>
        </p:nvPicPr>
        <p:blipFill>
          <a:blip r:embed="rId1"/>
          <a:stretch>
            <a:fillRect/>
          </a:stretch>
        </p:blipFill>
        <p:spPr>
          <a:xfrm>
            <a:off x="1609725" y="1540510"/>
            <a:ext cx="8971915" cy="511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5" y="498475"/>
            <a:ext cx="4692310" cy="918544"/>
            <a:chOff x="3597455" y="498475"/>
            <a:chExt cx="4692310" cy="918544"/>
          </a:xfrm>
        </p:grpSpPr>
        <p:sp>
          <p:nvSpPr>
            <p:cNvPr id="15" name="文本框 14"/>
            <p:cNvSpPr txBox="1"/>
            <p:nvPr/>
          </p:nvSpPr>
          <p:spPr>
            <a:xfrm>
              <a:off x="3597455"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7" name="文本框 6"/>
          <p:cNvSpPr txBox="1"/>
          <p:nvPr/>
        </p:nvSpPr>
        <p:spPr>
          <a:xfrm>
            <a:off x="3888105" y="2296506"/>
            <a:ext cx="4415790" cy="2554545"/>
          </a:xfrm>
          <a:prstGeom prst="rect">
            <a:avLst/>
          </a:prstGeom>
          <a:noFill/>
        </p:spPr>
        <p:txBody>
          <a:bodyPr wrap="square" rtlCol="0">
            <a:spAutoFit/>
          </a:bodyPr>
          <a:lstStyle/>
          <a:p>
            <a:pPr indent="0" algn="ctr">
              <a:buFont typeface="Arial" panose="020B0604020202020204" pitchFamily="34" charset="0"/>
              <a:buNone/>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活动的相关信息用文字，图片描述</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捐赠物品的清单</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捐赠物品需选择送达物品方式</a:t>
            </a:r>
            <a:endParaRPr lang="zh-CN" altLang="en-US" sz="2000" dirty="0">
              <a:solidFill>
                <a:srgbClr val="1A526D"/>
              </a:solidFill>
            </a:endParaRPr>
          </a:p>
          <a:p>
            <a:pPr marL="285750" indent="-285750">
              <a:buFont typeface="Arial" panose="020B0604020202020204" pitchFamily="34" charset="0"/>
              <a:buChar char="•"/>
            </a:pPr>
            <a:endParaRPr lang="zh-CN" altLang="en-US" sz="2000" dirty="0">
              <a:solidFill>
                <a:srgbClr val="1A526D"/>
              </a:solidFill>
            </a:endParaRPr>
          </a:p>
          <a:p>
            <a:pPr marL="285750" indent="-285750">
              <a:buFont typeface="Arial" panose="020B0604020202020204" pitchFamily="34" charset="0"/>
              <a:buChar char="•"/>
            </a:pPr>
            <a:r>
              <a:rPr lang="zh-CN" altLang="en-US" sz="2000" dirty="0">
                <a:solidFill>
                  <a:srgbClr val="1A526D"/>
                </a:solidFill>
              </a:rPr>
              <a:t>用户可填写快递单号</a:t>
            </a:r>
            <a:endParaRPr lang="zh-CN" altLang="en-US" sz="20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6" y="498475"/>
            <a:ext cx="4692310" cy="918544"/>
            <a:chOff x="3597456" y="498475"/>
            <a:chExt cx="4692310" cy="918544"/>
          </a:xfrm>
        </p:grpSpPr>
        <p:sp>
          <p:nvSpPr>
            <p:cNvPr id="15" name="文本框 14"/>
            <p:cNvSpPr txBox="1"/>
            <p:nvPr/>
          </p:nvSpPr>
          <p:spPr>
            <a:xfrm>
              <a:off x="3597456"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77330" y="1780540"/>
            <a:ext cx="4429760" cy="1938992"/>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捐赠活动详细界面</a:t>
            </a:r>
            <a:endParaRPr lang="zh-CN" altLang="en-US" b="1" dirty="0">
              <a:solidFill>
                <a:srgbClr val="1A526D"/>
              </a:solidFill>
              <a:sym typeface="+mn-ea"/>
            </a:endParaRPr>
          </a:p>
          <a:p>
            <a:pPr marL="285750" indent="-285750">
              <a:buFont typeface="Arial" panose="020B0604020202020204" pitchFamily="34" charset="0"/>
              <a:buChar char="•"/>
            </a:pP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显示活动的图片，名称，编号，时间，参与人数</a:t>
            </a:r>
            <a:endParaRPr lang="en-US" altLang="zh-CN"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分页显示活动的详情，反馈</a:t>
            </a:r>
            <a:endParaRPr lang="en-US" altLang="zh-CN"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页面设置参加按钮，若用户未登录，跳转登录界面；若已登录，跳转用户捐赠界面</a:t>
            </a:r>
            <a:endParaRPr sz="1400" dirty="0">
              <a:solidFill>
                <a:srgbClr val="1A526D"/>
              </a:solidFill>
              <a:sym typeface="+mn-ea"/>
            </a:endParaRPr>
          </a:p>
        </p:txBody>
      </p:sp>
      <p:sp>
        <p:nvSpPr>
          <p:cNvPr id="7" name="文本框 6"/>
          <p:cNvSpPr txBox="1"/>
          <p:nvPr/>
        </p:nvSpPr>
        <p:spPr>
          <a:xfrm>
            <a:off x="1698625" y="1780540"/>
            <a:ext cx="4087495" cy="2154436"/>
          </a:xfrm>
          <a:prstGeom prst="rect">
            <a:avLst/>
          </a:prstGeom>
          <a:noFill/>
        </p:spPr>
        <p:txBody>
          <a:bodyPr wrap="square" rtlCol="0">
            <a:spAutoFit/>
          </a:bodyPr>
          <a:lstStyle/>
          <a:p>
            <a:pPr algn="l"/>
            <a:r>
              <a:rPr lang="zh-CN" altLang="en-US" b="1" dirty="0">
                <a:solidFill>
                  <a:srgbClr val="1A526D"/>
                </a:solidFill>
                <a:sym typeface="+mn-ea"/>
              </a:rPr>
              <a:t>讨论区主页</a:t>
            </a:r>
            <a:endParaRPr lang="zh-CN" altLang="en-US" b="1" dirty="0">
              <a:solidFill>
                <a:srgbClr val="1A526D"/>
              </a:solidFill>
            </a:endParaRPr>
          </a:p>
          <a:p>
            <a:pPr algn="ct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rPr>
              <a:t>捐赠区主界面</a:t>
            </a:r>
            <a:endParaRPr lang="en-US" altLang="zh-CN" sz="1400" dirty="0">
              <a:solidFill>
                <a:srgbClr val="1A526D"/>
              </a:solidFill>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rPr>
              <a:t>按平台，第三方两类显示的活动版块，显示近期正在进行中活动的反馈信息的版块</a:t>
            </a:r>
            <a:endParaRPr lang="en-US" altLang="zh-CN" sz="1400" dirty="0">
              <a:solidFill>
                <a:srgbClr val="1A526D"/>
              </a:solidFill>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rPr>
              <a:t>活动的检索框，支持模糊查询，跳转活动库，显示查询结果</a:t>
            </a:r>
            <a:endParaRPr lang="zh-CN" altLang="en-US" sz="1400" dirty="0">
              <a:solidFill>
                <a:srgbClr val="1A526D"/>
              </a:solidFill>
            </a:endParaRPr>
          </a:p>
        </p:txBody>
      </p:sp>
      <p:sp>
        <p:nvSpPr>
          <p:cNvPr id="3" name="文本框 2"/>
          <p:cNvSpPr txBox="1"/>
          <p:nvPr/>
        </p:nvSpPr>
        <p:spPr>
          <a:xfrm>
            <a:off x="6577330" y="4402455"/>
            <a:ext cx="4429760" cy="1723549"/>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活动库</a:t>
            </a:r>
            <a:endParaRPr lang="zh-CN" altLang="en-US" b="1" dirty="0">
              <a:solidFill>
                <a:srgbClr val="1A526D"/>
              </a:solidFill>
              <a:sym typeface="+mn-ea"/>
            </a:endParaRPr>
          </a:p>
          <a:p>
            <a:pPr indent="0">
              <a:buFont typeface="Arial" panose="020B0604020202020204" pitchFamily="34" charset="0"/>
              <a:buNone/>
            </a:pPr>
            <a:endParaRPr lang="zh-CN" altLang="en-US"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显示平台所有活动</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显示检索活动的结果</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按进行中，已结束筛选活动</a:t>
            </a:r>
            <a:endParaRPr sz="1400" dirty="0">
              <a:solidFill>
                <a:srgbClr val="1A526D"/>
              </a:solidFill>
              <a:sym typeface="+mn-ea"/>
            </a:endParaRPr>
          </a:p>
        </p:txBody>
      </p:sp>
      <p:sp>
        <p:nvSpPr>
          <p:cNvPr id="5" name="文本框 4"/>
          <p:cNvSpPr txBox="1"/>
          <p:nvPr/>
        </p:nvSpPr>
        <p:spPr>
          <a:xfrm>
            <a:off x="1698625" y="4402455"/>
            <a:ext cx="4429760" cy="1846659"/>
          </a:xfrm>
          <a:prstGeom prst="rect">
            <a:avLst/>
          </a:prstGeom>
          <a:noFill/>
        </p:spPr>
        <p:txBody>
          <a:bodyPr wrap="square" rtlCol="0">
            <a:spAutoFit/>
          </a:bodyPr>
          <a:lstStyle/>
          <a:p>
            <a:pPr indent="0">
              <a:buFont typeface="Arial" panose="020B0604020202020204" pitchFamily="34" charset="0"/>
              <a:buNone/>
            </a:pPr>
            <a:r>
              <a:rPr lang="zh-CN" altLang="en-US" b="1" dirty="0">
                <a:solidFill>
                  <a:srgbClr val="1A526D"/>
                </a:solidFill>
                <a:sym typeface="+mn-ea"/>
              </a:rPr>
              <a:t>用户捐赠界面</a:t>
            </a:r>
            <a:endParaRPr lang="en-US" altLang="zh-CN" b="1" dirty="0">
              <a:solidFill>
                <a:srgbClr val="1A526D"/>
              </a:solidFill>
              <a:sym typeface="+mn-ea"/>
            </a:endParaRPr>
          </a:p>
          <a:p>
            <a:pPr indent="0">
              <a:buFont typeface="Arial" panose="020B0604020202020204" pitchFamily="34" charset="0"/>
              <a:buNone/>
            </a:pPr>
            <a:endParaRPr lang="zh-CN" altLang="en-US" b="1"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显示活动的相关信息</a:t>
            </a:r>
            <a:endParaRPr lang="zh-CN" altLang="en-US" sz="1400" dirty="0">
              <a:solidFill>
                <a:srgbClr val="1A526D"/>
              </a:solidFill>
              <a:sym typeface="+mn-ea"/>
            </a:endParaRPr>
          </a:p>
          <a:p>
            <a:pPr marL="285750" indent="-285750">
              <a:buFont typeface="Arial" panose="020B0604020202020204" pitchFamily="34" charset="0"/>
              <a:buChar char="•"/>
            </a:pPr>
            <a:endParaRPr lang="zh-CN" altLang="en-US" sz="1400" dirty="0">
              <a:solidFill>
                <a:srgbClr val="1A526D"/>
              </a:solidFill>
            </a:endParaRPr>
          </a:p>
          <a:p>
            <a:pPr marL="285750" indent="-285750">
              <a:buFont typeface="Arial" panose="020B0604020202020204" pitchFamily="34" charset="0"/>
              <a:buChar char="•"/>
            </a:pPr>
            <a:r>
              <a:rPr lang="zh-CN" altLang="en-US" sz="1400" dirty="0">
                <a:solidFill>
                  <a:srgbClr val="1A526D"/>
                </a:solidFill>
                <a:sym typeface="+mn-ea"/>
              </a:rPr>
              <a:t>待输入捐赠物品的清单，快递单号的输入框</a:t>
            </a:r>
            <a:endParaRPr lang="zh-CN" altLang="en-US" sz="1400" dirty="0">
              <a:solidFill>
                <a:srgbClr val="1A526D"/>
              </a:solidFill>
            </a:endParaRPr>
          </a:p>
          <a:p>
            <a:pPr marL="285750" indent="-285750">
              <a:buFont typeface="Arial" panose="020B0604020202020204" pitchFamily="34" charset="0"/>
              <a:buChar char="•"/>
            </a:pPr>
            <a:endParaRPr lang="zh-CN" altLang="en-US" dirty="0">
              <a:solidFill>
                <a:srgbClr val="1A526D"/>
              </a:solidFill>
            </a:endParaRPr>
          </a:p>
          <a:p>
            <a:pPr marL="285750" indent="-285750">
              <a:buFont typeface="Arial" panose="020B0604020202020204" pitchFamily="34" charset="0"/>
              <a:buChar char="•"/>
            </a:pPr>
            <a:endParaRPr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49857" y="498475"/>
            <a:ext cx="4692310" cy="918544"/>
            <a:chOff x="3597457" y="498475"/>
            <a:chExt cx="4692310" cy="918544"/>
          </a:xfrm>
        </p:grpSpPr>
        <p:sp>
          <p:nvSpPr>
            <p:cNvPr id="15" name="文本框 14"/>
            <p:cNvSpPr txBox="1"/>
            <p:nvPr/>
          </p:nvSpPr>
          <p:spPr>
            <a:xfrm>
              <a:off x="3597457" y="498475"/>
              <a:ext cx="4692310" cy="769441"/>
            </a:xfrm>
            <a:prstGeom prst="rect">
              <a:avLst/>
            </a:prstGeom>
            <a:noFill/>
          </p:spPr>
          <p:txBody>
            <a:bodyPr wrap="none" rtlCol="0">
              <a:spAutoFit/>
            </a:bodyPr>
            <a:lstStyle/>
            <a:p>
              <a:pPr algn="ctr"/>
              <a:r>
                <a:rPr lang="zh-CN" altLang="en-US" sz="4400" spc="100" dirty="0">
                  <a:solidFill>
                    <a:srgbClr val="1A526D"/>
                  </a:solidFill>
                  <a:cs typeface="+mn-ea"/>
                  <a:sym typeface="+mn-lt"/>
                </a:rPr>
                <a:t>捐赠区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捐赠演示"/>
          <p:cNvPicPr>
            <a:picLocks noChangeAspect="1"/>
          </p:cNvPicPr>
          <p:nvPr/>
        </p:nvPicPr>
        <p:blipFill>
          <a:blip r:embed="rId1"/>
          <a:stretch>
            <a:fillRect/>
          </a:stretch>
        </p:blipFill>
        <p:spPr>
          <a:xfrm>
            <a:off x="1584325" y="1504315"/>
            <a:ext cx="9023985" cy="5141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6" y="498475"/>
            <a:ext cx="5269391" cy="918544"/>
            <a:chOff x="3308916" y="498475"/>
            <a:chExt cx="5269391" cy="918544"/>
          </a:xfrm>
        </p:grpSpPr>
        <p:sp>
          <p:nvSpPr>
            <p:cNvPr id="15" name="文本框 14"/>
            <p:cNvSpPr txBox="1"/>
            <p:nvPr/>
          </p:nvSpPr>
          <p:spPr>
            <a:xfrm>
              <a:off x="3308916"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功能验收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3407410" y="1851025"/>
            <a:ext cx="5376545" cy="4247317"/>
          </a:xfrm>
          <a:prstGeom prst="rect">
            <a:avLst/>
          </a:prstGeom>
          <a:noFill/>
        </p:spPr>
        <p:txBody>
          <a:bodyPr wrap="square" rtlCol="0">
            <a:spAutoFit/>
          </a:bodyPr>
          <a:lstStyle/>
          <a:p>
            <a:pPr marL="285750" indent="-285750" algn="l">
              <a:buFont typeface="Arial" panose="020B0604020202020204" pitchFamily="34" charset="0"/>
              <a:buChar char="•"/>
            </a:pPr>
            <a:r>
              <a:rPr dirty="0" err="1">
                <a:solidFill>
                  <a:srgbClr val="1A526D"/>
                </a:solidFill>
                <a:sym typeface="+mn-ea"/>
              </a:rPr>
              <a:t>展示用户的个人信息如昵称、个人简介等</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修改用户的个人信息</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查看、删除自己收藏的帖子和视频</a:t>
            </a:r>
            <a:endParaRPr dirty="0">
              <a:solidFill>
                <a:srgbClr val="1A526D"/>
              </a:solidFill>
              <a:sym typeface="+mn-ea"/>
            </a:endParaRPr>
          </a:p>
          <a:p>
            <a:pPr algn="l"/>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查看、编辑或删除自己发布的所有帖子</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查看、编辑、删除自己投稿的视频</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发布新帖</a:t>
            </a:r>
            <a:endParaRPr dirty="0">
              <a:solidFill>
                <a:srgbClr val="1A526D"/>
              </a:solidFill>
              <a:sym typeface="+mn-ea"/>
            </a:endParaRPr>
          </a:p>
          <a:p>
            <a:pPr marL="285750" indent="-285750" algn="l">
              <a:buFont typeface="Arial" panose="020B0604020202020204" pitchFamily="34" charset="0"/>
              <a:buChar char="•"/>
            </a:pPr>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投稿视频</a:t>
            </a:r>
            <a:endParaRPr dirty="0">
              <a:solidFill>
                <a:srgbClr val="1A526D"/>
              </a:solidFill>
              <a:sym typeface="+mn-ea"/>
            </a:endParaRPr>
          </a:p>
          <a:p>
            <a:pPr algn="l"/>
            <a:endParaRPr dirty="0">
              <a:solidFill>
                <a:srgbClr val="1A526D"/>
              </a:solidFill>
              <a:sym typeface="+mn-ea"/>
            </a:endParaRPr>
          </a:p>
          <a:p>
            <a:pPr marL="285750" indent="-285750" algn="l">
              <a:buFont typeface="Arial" panose="020B0604020202020204" pitchFamily="34" charset="0"/>
              <a:buChar char="•"/>
            </a:pPr>
            <a:r>
              <a:rPr dirty="0" err="1">
                <a:solidFill>
                  <a:srgbClr val="1A526D"/>
                </a:solidFill>
                <a:sym typeface="+mn-ea"/>
              </a:rPr>
              <a:t>志愿者认证</a:t>
            </a:r>
            <a:endParaRPr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240154" y="1717466"/>
            <a:ext cx="4600575" cy="4203395"/>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个人中心主页</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若未进行志愿者认证，点击“点击认证”按钮跳转至志愿者认证界面</a:t>
            </a:r>
            <a:endParaRPr lang="zh-CN" altLang="en-US" sz="1600" dirty="0">
              <a:solidFill>
                <a:srgbClr val="1A526D"/>
              </a:solidFill>
              <a:sym typeface="+mn-ea"/>
            </a:endParaRPr>
          </a:p>
          <a:p>
            <a:pPr marL="285750" indent="-285750">
              <a:lnSpc>
                <a:spcPct val="150000"/>
              </a:lnSpc>
              <a:buFont typeface="Arial" panose="020B0604020202020204" pitchFamily="34" charset="0"/>
              <a:buChar char="•"/>
            </a:pPr>
            <a:endParaRPr lang="zh-CN" altLang="en-US" sz="1600"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展示部分用户投稿的视频、帖子、收藏内容，用户点击视频封面或帖子时跳转至具体内容，点击“更多”按钮跳转至具体的视频、帖子、收藏管理界面；</a:t>
            </a:r>
            <a:endParaRPr lang="zh-CN" altLang="en-US" sz="1600" dirty="0">
              <a:solidFill>
                <a:srgbClr val="1A526D"/>
              </a:solidFill>
              <a:sym typeface="+mn-ea"/>
            </a:endParaRPr>
          </a:p>
          <a:p>
            <a:pPr marL="285750" indent="-285750">
              <a:lnSpc>
                <a:spcPct val="150000"/>
              </a:lnSpc>
              <a:buFont typeface="Arial" panose="020B0604020202020204" pitchFamily="34" charset="0"/>
              <a:buChar char="•"/>
            </a:pPr>
            <a:endParaRPr lang="zh-CN" altLang="en-US" sz="1600" dirty="0">
              <a:solidFill>
                <a:srgbClr val="1A526D"/>
              </a:solidFill>
              <a:sym typeface="+mn-ea"/>
            </a:endParaRPr>
          </a:p>
          <a:p>
            <a:pPr marL="285750" indent="-285750">
              <a:lnSpc>
                <a:spcPct val="150000"/>
              </a:lnSpc>
              <a:buFont typeface="Arial" panose="020B0604020202020204" pitchFamily="34" charset="0"/>
              <a:buChar char="•"/>
            </a:pPr>
            <a:r>
              <a:rPr lang="zh-CN" altLang="en-US" sz="1600" dirty="0">
                <a:solidFill>
                  <a:srgbClr val="1A526D"/>
                </a:solidFill>
                <a:sym typeface="+mn-ea"/>
              </a:rPr>
              <a:t>展示公告栏，用户可以编辑自己的公告</a:t>
            </a:r>
            <a:endParaRPr lang="zh-CN" altLang="en-US" sz="1600" dirty="0">
              <a:solidFill>
                <a:srgbClr val="1A526D"/>
              </a:solidFill>
              <a:sym typeface="+mn-ea"/>
            </a:endParaRPr>
          </a:p>
        </p:txBody>
      </p:sp>
      <p:sp>
        <p:nvSpPr>
          <p:cNvPr id="7" name="文本框 6"/>
          <p:cNvSpPr txBox="1"/>
          <p:nvPr/>
        </p:nvSpPr>
        <p:spPr>
          <a:xfrm>
            <a:off x="1719503" y="1717466"/>
            <a:ext cx="3427730" cy="3095399"/>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rPr>
              <a:t>侧边抽屉</a:t>
            </a:r>
            <a:endParaRPr lang="en-US" altLang="zh-CN" b="1" dirty="0">
              <a:solidFill>
                <a:srgbClr val="1A526D"/>
              </a:solidFill>
            </a:endParaRPr>
          </a:p>
          <a:p>
            <a:pPr indent="0" algn="ctr">
              <a:lnSpc>
                <a:spcPct val="150000"/>
              </a:lnSpc>
              <a:buFont typeface="Arial" panose="020B0604020202020204" pitchFamily="34" charset="0"/>
              <a:buNone/>
            </a:pPr>
            <a:endParaRPr lang="zh-CN" altLang="en-US" b="1" dirty="0">
              <a:solidFill>
                <a:srgbClr val="1A526D"/>
              </a:solidFill>
            </a:endParaRPr>
          </a:p>
          <a:p>
            <a:pPr marL="285750" indent="-285750">
              <a:lnSpc>
                <a:spcPct val="150000"/>
              </a:lnSpc>
              <a:buFont typeface="Arial" panose="020B0604020202020204" pitchFamily="34" charset="0"/>
              <a:buChar char="•"/>
            </a:pPr>
            <a:r>
              <a:rPr lang="zh-CN" altLang="en-US" sz="1600" dirty="0">
                <a:solidFill>
                  <a:srgbClr val="1A526D"/>
                </a:solidFill>
              </a:rPr>
              <a:t>按主页、视频、帖子、收藏、个人信息分成几个模块，点击对应的选项卡能跳转至相应界面</a:t>
            </a:r>
            <a:endParaRPr lang="zh-CN" altLang="en-US" sz="1600" dirty="0">
              <a:solidFill>
                <a:srgbClr val="1A526D"/>
              </a:solidFill>
            </a:endParaRPr>
          </a:p>
          <a:p>
            <a:pPr marL="285750" indent="-285750">
              <a:lnSpc>
                <a:spcPct val="150000"/>
              </a:lnSpc>
              <a:buFont typeface="Arial" panose="020B0604020202020204" pitchFamily="34" charset="0"/>
              <a:buChar char="•"/>
            </a:pPr>
            <a:endParaRPr lang="zh-CN" altLang="en-US" sz="1600" dirty="0">
              <a:solidFill>
                <a:srgbClr val="1A526D"/>
              </a:solidFill>
            </a:endParaRPr>
          </a:p>
          <a:p>
            <a:pPr marL="285750" indent="-285750">
              <a:lnSpc>
                <a:spcPct val="150000"/>
              </a:lnSpc>
              <a:buFont typeface="Arial" panose="020B0604020202020204" pitchFamily="34" charset="0"/>
              <a:buChar char="•"/>
            </a:pPr>
            <a:r>
              <a:rPr lang="zh-CN" altLang="en-US" sz="1600" dirty="0">
                <a:solidFill>
                  <a:srgbClr val="1A526D"/>
                </a:solidFill>
              </a:rPr>
              <a:t>展示用户的昵称、头像、个人简介等信息</a:t>
            </a:r>
            <a:endParaRPr lang="zh-CN" altLang="en-US" sz="16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874510" y="2185035"/>
            <a:ext cx="4600575" cy="3193182"/>
          </a:xfrm>
          <a:prstGeom prst="rect">
            <a:avLst/>
          </a:prstGeom>
          <a:noFill/>
        </p:spPr>
        <p:txBody>
          <a:bodyPr wrap="square" rtlCol="0">
            <a:spAutoFit/>
          </a:bodyPr>
          <a:lstStyle/>
          <a:p>
            <a:pPr indent="0" algn="ctr">
              <a:buFont typeface="Arial" panose="020B0604020202020204" pitchFamily="34" charset="0"/>
              <a:buNone/>
            </a:pPr>
            <a:r>
              <a:rPr lang="zh-CN" altLang="en-US" b="1" dirty="0">
                <a:solidFill>
                  <a:srgbClr val="1A526D"/>
                </a:solidFill>
                <a:sym typeface="+mn-ea"/>
              </a:rPr>
              <a:t>帖子管理界面</a:t>
            </a:r>
            <a:endParaRPr lang="zh-CN" altLang="en-US" b="1" dirty="0">
              <a:solidFill>
                <a:srgbClr val="1A526D"/>
              </a:solidFill>
              <a:sym typeface="+mn-ea"/>
            </a:endParaRPr>
          </a:p>
          <a:p>
            <a:pPr indent="0" algn="ctr">
              <a:buFont typeface="Arial" panose="020B0604020202020204" pitchFamily="34" charset="0"/>
              <a:buNone/>
            </a:pPr>
            <a:endParaRPr lang="zh-CN" altLang="en-US" dirty="0">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帖子以全部、进行中、审核中、已完成几个类别进行展示</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点击对应的选项卡将显示该类全部帖子，点击帖子的“编辑”按钮跳转至帖子的编辑界面</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点击“删除”按钮将删除该帖子</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点击“发布新帖”跳转至发布新帖的界面</a:t>
            </a:r>
            <a:endParaRPr lang="zh-CN" altLang="en-US" sz="1400" dirty="0">
              <a:solidFill>
                <a:srgbClr val="1A526D"/>
              </a:solidFill>
              <a:sym typeface="+mn-ea"/>
            </a:endParaRPr>
          </a:p>
          <a:p>
            <a:pPr marL="285750" indent="-285750">
              <a:lnSpc>
                <a:spcPct val="150000"/>
              </a:lnSpc>
              <a:buFont typeface="Arial" panose="020B0604020202020204" pitchFamily="34" charset="0"/>
              <a:buChar char="•"/>
            </a:pPr>
            <a:r>
              <a:rPr lang="zh-CN" altLang="en-US" sz="1400" dirty="0">
                <a:solidFill>
                  <a:srgbClr val="1A526D"/>
                </a:solidFill>
                <a:sym typeface="+mn-ea"/>
              </a:rPr>
              <a:t>输入帖子的各个信息后点击“提交”按钮跳转回帖子管理界面，并对帖子列表进行更新</a:t>
            </a:r>
            <a:endParaRPr lang="zh-CN" altLang="en-US" sz="1400" dirty="0">
              <a:solidFill>
                <a:srgbClr val="1A526D"/>
              </a:solidFill>
              <a:sym typeface="+mn-ea"/>
            </a:endParaRPr>
          </a:p>
        </p:txBody>
      </p:sp>
      <p:sp>
        <p:nvSpPr>
          <p:cNvPr id="7" name="文本框 6"/>
          <p:cNvSpPr txBox="1"/>
          <p:nvPr/>
        </p:nvSpPr>
        <p:spPr>
          <a:xfrm>
            <a:off x="762000" y="2168618"/>
            <a:ext cx="5334000" cy="4162678"/>
          </a:xfrm>
          <a:prstGeom prst="rect">
            <a:avLst/>
          </a:prstGeom>
          <a:noFill/>
        </p:spPr>
        <p:txBody>
          <a:bodyPr wrap="square" rtlCol="0">
            <a:spAutoFit/>
          </a:bodyPr>
          <a:lstStyle/>
          <a:p>
            <a:pPr indent="0" algn="ctr">
              <a:buFont typeface="Arial" panose="020B0604020202020204" pitchFamily="34" charset="0"/>
              <a:buNone/>
            </a:pPr>
            <a:r>
              <a:rPr lang="zh-CN" altLang="en-US" b="1" dirty="0">
                <a:solidFill>
                  <a:srgbClr val="1A526D"/>
                </a:solidFill>
              </a:rPr>
              <a:t>投稿视频界面</a:t>
            </a:r>
            <a:endParaRPr lang="zh-CN" altLang="en-US" b="1" dirty="0">
              <a:solidFill>
                <a:srgbClr val="1A526D"/>
              </a:solidFill>
            </a:endParaRPr>
          </a:p>
          <a:p>
            <a:pPr indent="0" algn="ctr">
              <a:buFont typeface="Arial" panose="020B0604020202020204" pitchFamily="34" charset="0"/>
              <a:buNone/>
            </a:pPr>
            <a:endParaRPr lang="zh-CN" altLang="en-US"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若未进行志愿者认证，提示认证，点击“认证”按钮跳转至志愿者认证界面，认证完毕后，点击“确认认证”按钮跳转至视频管理界面。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视频以全部、进行中、审核中、已完成几个类别进行展示点击对应的选项卡将显示该类全部视频</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点击视频封面跳转至相应的视频界面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点击视频的“编辑”按钮跳转至视频的编辑界面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点击“删除”按钮将删除该视频</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点击“上传投稿”跳转至上传投稿视频的界面</a:t>
            </a:r>
            <a:endParaRPr lang="zh-CN" altLang="en-US" sz="1400" dirty="0">
              <a:solidFill>
                <a:srgbClr val="1A526D"/>
              </a:solidFill>
            </a:endParaRPr>
          </a:p>
          <a:p>
            <a:pPr marL="285750" indent="-285750">
              <a:lnSpc>
                <a:spcPct val="150000"/>
              </a:lnSpc>
              <a:buFont typeface="Arial" panose="020B0604020202020204" pitchFamily="34" charset="0"/>
              <a:buChar char="•"/>
            </a:pPr>
            <a:r>
              <a:rPr lang="zh-CN" altLang="en-US" sz="1400" dirty="0">
                <a:solidFill>
                  <a:srgbClr val="1A526D"/>
                </a:solidFill>
              </a:rPr>
              <a:t>输入投稿视频的各个信息后点击“提交”按钮跳转回投稿视频界面，并对视频列表进行更新</a:t>
            </a:r>
            <a:endParaRPr lang="zh-CN" altLang="en-US" sz="1400" dirty="0">
              <a:solidFill>
                <a:srgbClr val="1A526D"/>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4" y="498475"/>
            <a:ext cx="5269391" cy="918544"/>
            <a:chOff x="3308914" y="498475"/>
            <a:chExt cx="5269391" cy="918544"/>
          </a:xfrm>
        </p:grpSpPr>
        <p:sp>
          <p:nvSpPr>
            <p:cNvPr id="15" name="文本框 14"/>
            <p:cNvSpPr txBox="1"/>
            <p:nvPr/>
          </p:nvSpPr>
          <p:spPr>
            <a:xfrm>
              <a:off x="3308914"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界面验收</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文本框 1"/>
          <p:cNvSpPr txBox="1"/>
          <p:nvPr/>
        </p:nvSpPr>
        <p:spPr>
          <a:xfrm>
            <a:off x="6502296" y="2161056"/>
            <a:ext cx="3489325" cy="2535887"/>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个人信息管理界面</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dirty="0">
              <a:solidFill>
                <a:srgbClr val="1A526D"/>
              </a:solidFill>
              <a:sym typeface="+mn-ea"/>
            </a:endParaRPr>
          </a:p>
          <a:p>
            <a:pPr marL="285750" indent="-285750">
              <a:lnSpc>
                <a:spcPct val="150000"/>
              </a:lnSpc>
              <a:buFont typeface="Arial" panose="020B0604020202020204" pitchFamily="34" charset="0"/>
              <a:buChar char="•"/>
            </a:pPr>
            <a:r>
              <a:rPr lang="zh-CN" altLang="en-US" dirty="0">
                <a:solidFill>
                  <a:srgbClr val="1A526D"/>
                </a:solidFill>
                <a:sym typeface="+mn-ea"/>
              </a:rPr>
              <a:t>可以编辑用户的昵称、性别、地址、手机号码、出生日期、个人简介这些用户信息，点击“保存”按钮后改动生效。</a:t>
            </a:r>
            <a:endParaRPr lang="zh-CN" altLang="en-US" dirty="0">
              <a:solidFill>
                <a:srgbClr val="1A526D"/>
              </a:solidFill>
              <a:sym typeface="+mn-ea"/>
            </a:endParaRPr>
          </a:p>
        </p:txBody>
      </p:sp>
      <p:sp>
        <p:nvSpPr>
          <p:cNvPr id="7" name="文本框 6"/>
          <p:cNvSpPr txBox="1"/>
          <p:nvPr/>
        </p:nvSpPr>
        <p:spPr>
          <a:xfrm>
            <a:off x="2357016" y="2088031"/>
            <a:ext cx="3427730" cy="3782382"/>
          </a:xfrm>
          <a:prstGeom prst="rect">
            <a:avLst/>
          </a:prstGeom>
          <a:noFill/>
        </p:spPr>
        <p:txBody>
          <a:bodyPr wrap="square" rtlCol="0">
            <a:spAutoFit/>
          </a:bodyPr>
          <a:lstStyle/>
          <a:p>
            <a:pPr indent="0" algn="ctr">
              <a:lnSpc>
                <a:spcPct val="150000"/>
              </a:lnSpc>
              <a:buFont typeface="Arial" panose="020B0604020202020204" pitchFamily="34" charset="0"/>
              <a:buNone/>
            </a:pPr>
            <a:r>
              <a:rPr lang="zh-CN" altLang="en-US" b="1" dirty="0">
                <a:solidFill>
                  <a:srgbClr val="1A526D"/>
                </a:solidFill>
                <a:sym typeface="+mn-ea"/>
              </a:rPr>
              <a:t>收藏界面</a:t>
            </a:r>
            <a:endParaRPr lang="zh-CN" altLang="en-US" b="1" dirty="0">
              <a:solidFill>
                <a:srgbClr val="1A526D"/>
              </a:solidFill>
              <a:sym typeface="+mn-ea"/>
            </a:endParaRPr>
          </a:p>
          <a:p>
            <a:pPr indent="0" algn="ctr">
              <a:lnSpc>
                <a:spcPct val="150000"/>
              </a:lnSpc>
              <a:buFont typeface="Arial" panose="020B0604020202020204" pitchFamily="34" charset="0"/>
              <a:buNone/>
            </a:pPr>
            <a:endParaRPr lang="zh-CN" altLang="en-US" b="1" dirty="0">
              <a:solidFill>
                <a:srgbClr val="1A526D"/>
              </a:solidFill>
              <a:sym typeface="+mn-ea"/>
            </a:endParaRPr>
          </a:p>
          <a:p>
            <a:pPr marL="285750" indent="-285750">
              <a:lnSpc>
                <a:spcPct val="150000"/>
              </a:lnSpc>
              <a:buFont typeface="Arial" panose="020B0604020202020204" pitchFamily="34" charset="0"/>
              <a:buChar char="•"/>
            </a:pPr>
            <a:r>
              <a:rPr lang="zh-CN" altLang="en-US" dirty="0">
                <a:solidFill>
                  <a:srgbClr val="1A526D"/>
                </a:solidFill>
                <a:sym typeface="+mn-ea"/>
              </a:rPr>
              <a:t>分为收藏的视频和收藏的帖子两个界面，点击对应的选项卡跳转至该界面，两个界面分别展示所有收藏的视频和收藏的帖子以及收藏它们的时间，并可将它们移出收藏夹</a:t>
            </a:r>
            <a:endParaRPr lang="zh-CN" altLang="en-US" dirty="0">
              <a:solidFill>
                <a:srgbClr val="1A526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p:cNvGraphicFramePr/>
          <p:nvPr/>
        </p:nvGraphicFramePr>
        <p:xfrm>
          <a:off x="5372101" y="2036234"/>
          <a:ext cx="6408738" cy="4272492"/>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a:off x="4849510"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应用目标</a:t>
            </a:r>
            <a:endParaRPr lang="zh-CN" altLang="en-US" sz="4400" spc="100" dirty="0">
              <a:solidFill>
                <a:srgbClr val="1A526D"/>
              </a:solidFill>
              <a:cs typeface="+mn-ea"/>
              <a:sym typeface="+mn-lt"/>
            </a:endParaRPr>
          </a:p>
        </p:txBody>
      </p:sp>
      <p:cxnSp>
        <p:nvCxnSpPr>
          <p:cNvPr id="17" name="直接连接符 16"/>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10" name="椭圆 9"/>
          <p:cNvSpPr/>
          <p:nvPr/>
        </p:nvSpPr>
        <p:spPr>
          <a:xfrm>
            <a:off x="911054" y="1950016"/>
            <a:ext cx="3682700" cy="3682700"/>
          </a:xfrm>
          <a:prstGeom prst="ellipse">
            <a:avLst/>
          </a:prstGeom>
          <a:solidFill>
            <a:schemeClr val="bg1"/>
          </a:solidFill>
          <a:ln>
            <a:solidFill>
              <a:srgbClr val="9DC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John/AppData/Local/Temp/picturecompress_20210416213738/output_1.pngoutput_1"/>
          <p:cNvPicPr>
            <a:picLocks noChangeAspect="1"/>
          </p:cNvPicPr>
          <p:nvPr/>
        </p:nvPicPr>
        <p:blipFill>
          <a:blip r:embed="rId2"/>
          <a:stretch>
            <a:fillRect/>
          </a:stretch>
        </p:blipFill>
        <p:spPr>
          <a:xfrm>
            <a:off x="1313794" y="1819857"/>
            <a:ext cx="2868314" cy="2868314"/>
          </a:xfrm>
          <a:prstGeom prst="rect">
            <a:avLst/>
          </a:prstGeom>
        </p:spPr>
      </p:pic>
      <p:sp>
        <p:nvSpPr>
          <p:cNvPr id="15" name="文本框 14"/>
          <p:cNvSpPr txBox="1"/>
          <p:nvPr/>
        </p:nvSpPr>
        <p:spPr>
          <a:xfrm>
            <a:off x="1782061" y="4026824"/>
            <a:ext cx="1937316" cy="1107996"/>
          </a:xfrm>
          <a:prstGeom prst="rect">
            <a:avLst/>
          </a:prstGeom>
          <a:noFill/>
        </p:spPr>
        <p:txBody>
          <a:bodyPr wrap="square">
            <a:spAutoFit/>
          </a:bodyPr>
          <a:lstStyle/>
          <a:p>
            <a:r>
              <a:rPr lang="zh-CN" altLang="en-US" sz="6600" dirty="0">
                <a:latin typeface="华光标题宋_CNKI" panose="02000500000000000000" pitchFamily="2" charset="-122"/>
                <a:ea typeface="华光标题宋_CNKI" panose="02000500000000000000" pitchFamily="2" charset="-122"/>
              </a:rPr>
              <a:t>山烛</a:t>
            </a:r>
            <a:endParaRPr lang="zh-CN" altLang="en-US" sz="6600" dirty="0"/>
          </a:p>
        </p:txBody>
      </p:sp>
      <p:sp>
        <p:nvSpPr>
          <p:cNvPr id="9" name="文本框 8"/>
          <p:cNvSpPr txBox="1"/>
          <p:nvPr/>
        </p:nvSpPr>
        <p:spPr>
          <a:xfrm>
            <a:off x="5198959" y="1819857"/>
            <a:ext cx="6096000" cy="4535281"/>
          </a:xfrm>
          <a:prstGeom prst="rect">
            <a:avLst/>
          </a:prstGeom>
          <a:noFill/>
        </p:spPr>
        <p:txBody>
          <a:bodyPr wrap="square">
            <a:spAutoFit/>
          </a:bodyPr>
          <a:lstStyle/>
          <a:p>
            <a:pPr marL="266700">
              <a:lnSpc>
                <a:spcPct val="150000"/>
              </a:lnSpc>
              <a:spcBef>
                <a:spcPts val="600"/>
              </a:spcBef>
              <a:spcAft>
                <a:spcPts val="0"/>
              </a:spcAft>
            </a:pPr>
            <a:r>
              <a:rPr lang="zh-CN" altLang="zh-CN" sz="2400" dirty="0">
                <a:solidFill>
                  <a:srgbClr val="1A526D"/>
                </a:solidFill>
                <a:cs typeface="+mn-ea"/>
              </a:rPr>
              <a:t>目标用户为</a:t>
            </a:r>
            <a:r>
              <a:rPr lang="zh-CN" altLang="zh-CN" sz="2400" b="1" dirty="0">
                <a:solidFill>
                  <a:srgbClr val="1A526D"/>
                </a:solidFill>
                <a:cs typeface="+mn-ea"/>
              </a:rPr>
              <a:t>教育资源匮乏地区的义务阶段教育学生群体</a:t>
            </a:r>
            <a:r>
              <a:rPr lang="zh-CN" altLang="zh-CN" sz="2400" dirty="0">
                <a:solidFill>
                  <a:srgbClr val="1A526D"/>
                </a:solidFill>
                <a:cs typeface="+mn-ea"/>
              </a:rPr>
              <a:t>、</a:t>
            </a:r>
            <a:r>
              <a:rPr lang="zh-CN" altLang="zh-CN" sz="2400" b="1" dirty="0">
                <a:solidFill>
                  <a:srgbClr val="1A526D"/>
                </a:solidFill>
                <a:cs typeface="+mn-ea"/>
              </a:rPr>
              <a:t>青年志愿者（主要为大学生群体）</a:t>
            </a:r>
            <a:r>
              <a:rPr lang="zh-CN" altLang="zh-CN" sz="2400" dirty="0">
                <a:solidFill>
                  <a:srgbClr val="1A526D"/>
                </a:solidFill>
                <a:cs typeface="+mn-ea"/>
              </a:rPr>
              <a:t>以及</a:t>
            </a:r>
            <a:r>
              <a:rPr lang="zh-CN" altLang="zh-CN" sz="2400" b="1" dirty="0">
                <a:solidFill>
                  <a:srgbClr val="1A526D"/>
                </a:solidFill>
                <a:cs typeface="+mn-ea"/>
              </a:rPr>
              <a:t>社会上的爱心人士</a:t>
            </a:r>
            <a:r>
              <a:rPr lang="zh-CN" altLang="zh-CN" sz="2400" dirty="0">
                <a:solidFill>
                  <a:srgbClr val="1A526D"/>
                </a:solidFill>
                <a:cs typeface="+mn-ea"/>
              </a:rPr>
              <a:t>。</a:t>
            </a:r>
            <a:endParaRPr lang="zh-CN" altLang="zh-CN" sz="2400" dirty="0">
              <a:solidFill>
                <a:srgbClr val="1A526D"/>
              </a:solidFill>
              <a:cs typeface="+mn-ea"/>
            </a:endParaRPr>
          </a:p>
          <a:p>
            <a:pPr marL="266700">
              <a:lnSpc>
                <a:spcPct val="150000"/>
              </a:lnSpc>
              <a:spcBef>
                <a:spcPts val="600"/>
              </a:spcBef>
              <a:spcAft>
                <a:spcPts val="0"/>
              </a:spcAft>
            </a:pPr>
            <a:r>
              <a:rPr lang="zh-CN" altLang="zh-CN" sz="2400" dirty="0">
                <a:solidFill>
                  <a:srgbClr val="1A526D"/>
                </a:solidFill>
                <a:cs typeface="+mn-ea"/>
              </a:rPr>
              <a:t>本平台可以与高校、社会的志愿者团体合作，并在全国开放。它能为所有贫困地区孩子提供更多的教育机会，也能帮助想参与支教等志愿服务但受制于客观因素的热心人士贡献自己的力量。</a:t>
            </a:r>
            <a:endParaRPr lang="zh-CN" altLang="zh-CN" sz="2400" dirty="0">
              <a:solidFill>
                <a:srgbClr val="1A526D"/>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461318" y="498475"/>
            <a:ext cx="5269391" cy="918544"/>
            <a:chOff x="3308918" y="498475"/>
            <a:chExt cx="5269391" cy="918544"/>
          </a:xfrm>
        </p:grpSpPr>
        <p:sp>
          <p:nvSpPr>
            <p:cNvPr id="15" name="文本框 14"/>
            <p:cNvSpPr txBox="1"/>
            <p:nvPr/>
          </p:nvSpPr>
          <p:spPr>
            <a:xfrm>
              <a:off x="3308918" y="498475"/>
              <a:ext cx="5269391" cy="769441"/>
            </a:xfrm>
            <a:prstGeom prst="rect">
              <a:avLst/>
            </a:prstGeom>
            <a:noFill/>
          </p:spPr>
          <p:txBody>
            <a:bodyPr wrap="none" rtlCol="0">
              <a:spAutoFit/>
            </a:bodyPr>
            <a:lstStyle/>
            <a:p>
              <a:pPr algn="ctr"/>
              <a:r>
                <a:rPr lang="zh-CN" altLang="en-US" sz="4400" spc="100" dirty="0">
                  <a:solidFill>
                    <a:srgbClr val="1A526D"/>
                  </a:solidFill>
                  <a:cs typeface="+mn-ea"/>
                  <a:sym typeface="+mn-lt"/>
                </a:rPr>
                <a:t>个人中心 </a:t>
              </a:r>
              <a:r>
                <a:rPr lang="en-US" altLang="zh-CN" sz="4400" spc="100" dirty="0">
                  <a:solidFill>
                    <a:srgbClr val="1A526D"/>
                  </a:solidFill>
                  <a:cs typeface="+mn-ea"/>
                  <a:sym typeface="+mn-lt"/>
                </a:rPr>
                <a:t>· </a:t>
              </a:r>
              <a:r>
                <a:rPr lang="zh-CN" altLang="en-US" sz="4400" spc="100" dirty="0">
                  <a:solidFill>
                    <a:srgbClr val="1A526D"/>
                  </a:solidFill>
                  <a:cs typeface="+mn-ea"/>
                  <a:sym typeface="+mn-lt"/>
                </a:rPr>
                <a:t>原型演示</a:t>
              </a:r>
              <a:endParaRPr lang="zh-CN" altLang="en-US" sz="4400" spc="100" dirty="0">
                <a:solidFill>
                  <a:srgbClr val="1A526D"/>
                </a:solidFill>
                <a:cs typeface="+mn-ea"/>
                <a:sym typeface="+mn-lt"/>
              </a:endParaRPr>
            </a:p>
          </p:txBody>
        </p:sp>
        <p:cxnSp>
          <p:nvCxnSpPr>
            <p:cNvPr id="16" name="直接连接符 15"/>
            <p:cNvCxnSpPr/>
            <p:nvPr/>
          </p:nvCxnSpPr>
          <p:spPr>
            <a:xfrm>
              <a:off x="37926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2" name="图片 1" descr="个人中心演示"/>
          <p:cNvPicPr>
            <a:picLocks noChangeAspect="1"/>
          </p:cNvPicPr>
          <p:nvPr/>
        </p:nvPicPr>
        <p:blipFill>
          <a:blip r:embed="rId1"/>
          <a:stretch>
            <a:fillRect/>
          </a:stretch>
        </p:blipFill>
        <p:spPr>
          <a:xfrm>
            <a:off x="1604645" y="1576070"/>
            <a:ext cx="8983980" cy="5119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8" name="文本框 17"/>
          <p:cNvSpPr txBox="1"/>
          <p:nvPr/>
        </p:nvSpPr>
        <p:spPr>
          <a:xfrm>
            <a:off x="2899877" y="2192403"/>
            <a:ext cx="6392247" cy="1107996"/>
          </a:xfrm>
          <a:prstGeom prst="rect">
            <a:avLst/>
          </a:prstGeom>
          <a:noFill/>
        </p:spPr>
        <p:txBody>
          <a:bodyPr wrap="square" rtlCol="0">
            <a:spAutoFit/>
          </a:bodyPr>
          <a:lstStyle/>
          <a:p>
            <a:pPr algn="dist"/>
            <a:r>
              <a:rPr lang="zh-CN" altLang="en-US" sz="6600" spc="100" dirty="0">
                <a:solidFill>
                  <a:srgbClr val="1A526D"/>
                </a:solidFill>
                <a:cs typeface="+mn-ea"/>
                <a:sym typeface="+mn-lt"/>
              </a:rPr>
              <a:t>谢谢您的观看</a:t>
            </a:r>
            <a:endParaRPr lang="zh-CN" altLang="en-US" sz="6600" spc="100" dirty="0">
              <a:solidFill>
                <a:srgbClr val="1A526D"/>
              </a:solidFill>
              <a:cs typeface="+mn-ea"/>
              <a:sym typeface="+mn-lt"/>
            </a:endParaRPr>
          </a:p>
        </p:txBody>
      </p:sp>
      <p:cxnSp>
        <p:nvCxnSpPr>
          <p:cNvPr id="19" name="直接连接符 18"/>
          <p:cNvCxnSpPr/>
          <p:nvPr/>
        </p:nvCxnSpPr>
        <p:spPr>
          <a:xfrm>
            <a:off x="3070254" y="3415747"/>
            <a:ext cx="6224354"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4805522" y="6170333"/>
            <a:ext cx="2580963" cy="400110"/>
          </a:xfrm>
          <a:prstGeom prst="rect">
            <a:avLst/>
          </a:prstGeom>
          <a:noFill/>
        </p:spPr>
        <p:txBody>
          <a:bodyPr wrap="none" rtlCol="0">
            <a:spAutoFit/>
          </a:bodyPr>
          <a:lstStyle>
            <a:defPPr>
              <a:defRPr lang="zh-CN"/>
            </a:defPPr>
            <a:lvl1pPr algn="ctr">
              <a:defRPr sz="7200">
                <a:gradFill>
                  <a:gsLst>
                    <a:gs pos="43000">
                      <a:schemeClr val="bg1"/>
                    </a:gs>
                    <a:gs pos="67000">
                      <a:srgbClr val="6EADE0"/>
                    </a:gs>
                    <a:gs pos="73000">
                      <a:srgbClr val="6EADE0"/>
                    </a:gs>
                    <a:gs pos="90000">
                      <a:schemeClr val="bg1"/>
                    </a:gs>
                  </a:gsLst>
                  <a:lin ang="5400000" scaled="1"/>
                </a:gradFill>
                <a:latin typeface="思源黑体 CN Regular" panose="020B0500000000000000" pitchFamily="34" charset="-122"/>
                <a:ea typeface="思源黑体 CN Regular" panose="020B0500000000000000" pitchFamily="34" charset="-122"/>
              </a:defRPr>
            </a:lvl1pPr>
          </a:lstStyle>
          <a:p>
            <a:r>
              <a:rPr lang="en-US" altLang="zh-CN" sz="2000" spc="150" dirty="0">
                <a:solidFill>
                  <a:srgbClr val="1A526D"/>
                </a:solidFill>
                <a:latin typeface="+mn-lt"/>
                <a:ea typeface="+mn-ea"/>
                <a:cs typeface="+mn-ea"/>
                <a:sym typeface="+mn-lt"/>
              </a:rPr>
              <a:t>Growing Light</a:t>
            </a:r>
            <a:r>
              <a:rPr lang="zh-CN" altLang="en-US" sz="2000" spc="150" dirty="0">
                <a:solidFill>
                  <a:srgbClr val="1A526D"/>
                </a:solidFill>
                <a:latin typeface="+mn-lt"/>
                <a:ea typeface="+mn-ea"/>
                <a:cs typeface="+mn-ea"/>
                <a:sym typeface="+mn-lt"/>
              </a:rPr>
              <a:t>团队</a:t>
            </a:r>
            <a:endParaRPr lang="zh-CN" altLang="en-US" sz="2000" spc="150" dirty="0">
              <a:solidFill>
                <a:srgbClr val="1A526D"/>
              </a:solidFill>
              <a:latin typeface="+mn-lt"/>
              <a:ea typeface="+mn-ea"/>
              <a:cs typeface="+mn-ea"/>
              <a:sym typeface="+mn-lt"/>
            </a:endParaRPr>
          </a:p>
        </p:txBody>
      </p:sp>
      <p:sp>
        <p:nvSpPr>
          <p:cNvPr id="23" name="圆角矩形 16"/>
          <p:cNvSpPr/>
          <p:nvPr/>
        </p:nvSpPr>
        <p:spPr>
          <a:xfrm>
            <a:off x="4669790" y="4429125"/>
            <a:ext cx="2499360" cy="388620"/>
          </a:xfrm>
          <a:prstGeom prst="roundRect">
            <a:avLst>
              <a:gd name="adj" fmla="val 50000"/>
            </a:avLst>
          </a:prstGeom>
          <a:solidFill>
            <a:srgbClr val="D998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汇报人：齐易捷</a:t>
            </a:r>
            <a:endParaRPr lang="en-US" altLang="zh-CN" dirty="0">
              <a:solidFill>
                <a:schemeClr val="bg1"/>
              </a:solidFill>
              <a:cs typeface="+mn-ea"/>
              <a:sym typeface="+mn-lt"/>
            </a:endParaRPr>
          </a:p>
        </p:txBody>
      </p:sp>
      <p:sp>
        <p:nvSpPr>
          <p:cNvPr id="24" name="文本框 23"/>
          <p:cNvSpPr txBox="1"/>
          <p:nvPr/>
        </p:nvSpPr>
        <p:spPr>
          <a:xfrm>
            <a:off x="2856389" y="3643630"/>
            <a:ext cx="6479222" cy="400110"/>
          </a:xfrm>
          <a:prstGeom prst="rect">
            <a:avLst/>
          </a:prstGeom>
          <a:noFill/>
        </p:spPr>
        <p:txBody>
          <a:bodyPr wrap="square" rtlCol="0" anchor="t">
            <a:spAutoFit/>
          </a:bodyPr>
          <a:lstStyle/>
          <a:p>
            <a:pPr algn="ctr"/>
            <a:r>
              <a:rPr lang="en-US" altLang="zh-CN" sz="2000" dirty="0">
                <a:solidFill>
                  <a:srgbClr val="1A526D"/>
                </a:solidFill>
                <a:cs typeface="+mn-ea"/>
                <a:sym typeface="+mn-lt"/>
              </a:rPr>
              <a:t>THANK YOU VERY MUCH</a:t>
            </a:r>
            <a:endParaRPr lang="zh-CN" altLang="en-US" sz="2000" dirty="0">
              <a:solidFill>
                <a:srgbClr val="1A526D"/>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849507"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graphicFrame>
        <p:nvGraphicFramePr>
          <p:cNvPr id="39" name="表格 38"/>
          <p:cNvGraphicFramePr>
            <a:graphicFrameLocks noGrp="1"/>
          </p:cNvGraphicFramePr>
          <p:nvPr/>
        </p:nvGraphicFramePr>
        <p:xfrm>
          <a:off x="1673826" y="3632200"/>
          <a:ext cx="3578085" cy="2516253"/>
        </p:xfrm>
        <a:graphic>
          <a:graphicData uri="http://schemas.openxmlformats.org/drawingml/2006/table">
            <a:tbl>
              <a:tblPr firstRow="1" bandRow="1">
                <a:tableStyleId>{073A0DAA-6AF3-43AB-8588-CEC1D06C72B9}</a:tableStyleId>
              </a:tblPr>
              <a:tblGrid>
                <a:gridCol w="3578085"/>
              </a:tblGrid>
              <a:tr h="838751">
                <a:tc>
                  <a:txBody>
                    <a:bodyPr/>
                    <a:lstStyle/>
                    <a:p>
                      <a:pPr algn="ctr"/>
                      <a:r>
                        <a:rPr lang="zh-CN" altLang="en-US" sz="2400" b="0" spc="300" dirty="0">
                          <a:solidFill>
                            <a:schemeClr val="bg1"/>
                          </a:solidFill>
                          <a:latin typeface="+mn-lt"/>
                          <a:ea typeface="+mn-ea"/>
                          <a:cs typeface="+mn-ea"/>
                          <a:sym typeface="+mn-lt"/>
                        </a:rPr>
                        <a:t>中国大学</a:t>
                      </a:r>
                      <a:r>
                        <a:rPr lang="en-US" altLang="zh-CN" sz="2400" b="0" spc="300" dirty="0">
                          <a:solidFill>
                            <a:schemeClr val="bg1"/>
                          </a:solidFill>
                          <a:latin typeface="+mn-lt"/>
                          <a:ea typeface="+mn-ea"/>
                          <a:cs typeface="+mn-ea"/>
                          <a:sym typeface="+mn-lt"/>
                        </a:rPr>
                        <a:t>MOOC</a:t>
                      </a:r>
                      <a:endParaRPr lang="en-US" altLang="zh-CN" sz="2400" b="0" spc="300" dirty="0">
                        <a:solidFill>
                          <a:schemeClr val="bg1"/>
                        </a:solidFill>
                        <a:latin typeface="+mn-lt"/>
                        <a:ea typeface="+mn-ea"/>
                        <a:cs typeface="+mn-ea"/>
                        <a:sym typeface="+mn-lt"/>
                      </a:endParaRPr>
                    </a:p>
                  </a:txBody>
                  <a:tcPr marL="121920" marR="121920" marT="60960" marB="60960" anchor="ctr">
                    <a:solidFill>
                      <a:srgbClr val="1A526D"/>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无法和志愿者对接</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zh-CN" sz="1600" kern="1200" dirty="0">
                          <a:solidFill>
                            <a:srgbClr val="1A526D"/>
                          </a:solidFill>
                          <a:latin typeface="+mn-lt"/>
                          <a:ea typeface="+mn-ea"/>
                          <a:cs typeface="+mn-ea"/>
                        </a:rPr>
                        <a:t>学生无法有效地和老师交流问题</a:t>
                      </a:r>
                      <a:endParaRPr lang="zh-CN" altLang="en-US" sz="1600" kern="1200" dirty="0">
                        <a:solidFill>
                          <a:srgbClr val="1A526D"/>
                        </a:solidFill>
                        <a:latin typeface="+mn-lt"/>
                        <a:ea typeface="+mn-ea"/>
                        <a:cs typeface="+mn-ea"/>
                        <a:sym typeface="+mn-lt"/>
                      </a:endParaRPr>
                    </a:p>
                  </a:txBody>
                  <a:tcPr marL="121920" marR="121920" marT="60960" marB="60960" anchor="ctr">
                    <a:solidFill>
                      <a:srgbClr val="1A526D">
                        <a:alpha val="20000"/>
                      </a:srgbClr>
                    </a:solidFill>
                  </a:tcPr>
                </a:tc>
              </a:tr>
            </a:tbl>
          </a:graphicData>
        </a:graphic>
      </p:graphicFrame>
      <p:graphicFrame>
        <p:nvGraphicFramePr>
          <p:cNvPr id="40" name="表格 39"/>
          <p:cNvGraphicFramePr>
            <a:graphicFrameLocks noGrp="1"/>
          </p:cNvGraphicFramePr>
          <p:nvPr/>
        </p:nvGraphicFramePr>
        <p:xfrm>
          <a:off x="6787690" y="3632199"/>
          <a:ext cx="3578083" cy="2516253"/>
        </p:xfrm>
        <a:graphic>
          <a:graphicData uri="http://schemas.openxmlformats.org/drawingml/2006/table">
            <a:tbl>
              <a:tblPr firstRow="1" bandRow="1">
                <a:tableStyleId>{073A0DAA-6AF3-43AB-8588-CEC1D06C72B9}</a:tableStyleId>
              </a:tblPr>
              <a:tblGrid>
                <a:gridCol w="3578083"/>
              </a:tblGrid>
              <a:tr h="8387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0" spc="300" dirty="0">
                          <a:solidFill>
                            <a:schemeClr val="bg1"/>
                          </a:solidFill>
                          <a:latin typeface="+mn-lt"/>
                          <a:ea typeface="+mn-ea"/>
                          <a:cs typeface="+mn-ea"/>
                          <a:sym typeface="+mn-lt"/>
                        </a:rPr>
                        <a:t>美丽中国</a:t>
                      </a:r>
                      <a:endParaRPr lang="en-US" altLang="zh-CN" sz="2400" b="0" spc="300" dirty="0">
                        <a:solidFill>
                          <a:schemeClr val="bg1"/>
                        </a:solidFill>
                        <a:latin typeface="+mn-lt"/>
                        <a:ea typeface="+mn-ea"/>
                        <a:cs typeface="+mn-ea"/>
                        <a:sym typeface="+mn-lt"/>
                      </a:endParaRPr>
                    </a:p>
                  </a:txBody>
                  <a:tcPr marL="121920" marR="121920" marT="60960" marB="60960" anchor="ctr">
                    <a:solidFill>
                      <a:srgbClr val="D99894"/>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侧重于捐赠和志愿活动组织</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5000"/>
                      </a:srgbClr>
                    </a:solidFill>
                  </a:tcPr>
                </a:tc>
              </a:tr>
              <a:tr h="83875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600" dirty="0">
                          <a:solidFill>
                            <a:srgbClr val="1A526D"/>
                          </a:solidFill>
                          <a:latin typeface="+mn-lt"/>
                          <a:ea typeface="+mn-ea"/>
                          <a:cs typeface="+mn-ea"/>
                          <a:sym typeface="+mn-lt"/>
                        </a:rPr>
                        <a:t>没有涉及到线上教育的内容</a:t>
                      </a:r>
                      <a:endParaRPr lang="zh-CN" altLang="en-US" sz="1600" kern="0" dirty="0">
                        <a:solidFill>
                          <a:srgbClr val="1A526D"/>
                        </a:solidFill>
                        <a:latin typeface="+mn-lt"/>
                        <a:ea typeface="+mn-ea"/>
                        <a:cs typeface="+mn-ea"/>
                        <a:sym typeface="+mn-lt"/>
                      </a:endParaRPr>
                    </a:p>
                  </a:txBody>
                  <a:tcPr marL="121920" marR="121920" marT="60960" marB="60960" anchor="ctr">
                    <a:solidFill>
                      <a:srgbClr val="D99894">
                        <a:alpha val="20000"/>
                      </a:srgbClr>
                    </a:solidFill>
                  </a:tcPr>
                </a:tc>
              </a:tr>
            </a:tbl>
          </a:graphicData>
        </a:graphic>
      </p:graphicFrame>
      <p:pic>
        <p:nvPicPr>
          <p:cNvPr id="41" name="图片 40" descr="C:/Users/John/AppData/Local/Temp/picturecompress_20210416213738/output_2.jpgoutput_2"/>
          <p:cNvPicPr>
            <a:picLocks noChangeAspect="1"/>
          </p:cNvPicPr>
          <p:nvPr/>
        </p:nvPicPr>
        <p:blipFill>
          <a:blip r:embed="rId1"/>
          <a:stretch>
            <a:fillRect/>
          </a:stretch>
        </p:blipFill>
        <p:spPr>
          <a:xfrm>
            <a:off x="2849451"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descr="C:/Users/John/AppData/Local/Temp/picturecompress_20210416213738/output_3.jpgoutput_3"/>
          <p:cNvPicPr>
            <a:picLocks noChangeAspect="1"/>
          </p:cNvPicPr>
          <p:nvPr/>
        </p:nvPicPr>
        <p:blipFill>
          <a:blip r:embed="rId2"/>
          <a:stretch>
            <a:fillRect/>
          </a:stretch>
        </p:blipFill>
        <p:spPr>
          <a:xfrm>
            <a:off x="7860538" y="1646106"/>
            <a:ext cx="1482012" cy="1482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形 18"/>
          <p:cNvSpPr/>
          <p:nvPr/>
        </p:nvSpPr>
        <p:spPr>
          <a:xfrm>
            <a:off x="6941821" y="2151960"/>
            <a:ext cx="3579495" cy="3579495"/>
          </a:xfrm>
          <a:prstGeom prst="ellipse">
            <a:avLst/>
          </a:prstGeom>
          <a:solidFill>
            <a:srgbClr val="1A526D"/>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6" name="圆形  16"/>
          <p:cNvSpPr/>
          <p:nvPr/>
        </p:nvSpPr>
        <p:spPr>
          <a:xfrm>
            <a:off x="1670685" y="2085920"/>
            <a:ext cx="2854960" cy="2855595"/>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9" name="圆形  14"/>
          <p:cNvSpPr/>
          <p:nvPr/>
        </p:nvSpPr>
        <p:spPr>
          <a:xfrm>
            <a:off x="4130041" y="3662625"/>
            <a:ext cx="2317115" cy="2317115"/>
          </a:xfrm>
          <a:prstGeom prst="ellipse">
            <a:avLst/>
          </a:prstGeom>
          <a:solidFill>
            <a:srgbClr val="D99894"/>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12" name="圆形  17"/>
          <p:cNvSpPr/>
          <p:nvPr/>
        </p:nvSpPr>
        <p:spPr>
          <a:xfrm>
            <a:off x="5062855" y="1971620"/>
            <a:ext cx="1894840" cy="1894840"/>
          </a:xfrm>
          <a:prstGeom prst="ellipse">
            <a:avLst/>
          </a:prstGeom>
          <a:solidFill>
            <a:srgbClr val="78A9B7"/>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defTabSz="914400"/>
            <a:endParaRPr lang="en-US">
              <a:solidFill>
                <a:prstClr val="white"/>
              </a:solidFill>
              <a:cs typeface="+mn-ea"/>
              <a:sym typeface="+mn-lt"/>
            </a:endParaRPr>
          </a:p>
        </p:txBody>
      </p:sp>
      <p:sp>
        <p:nvSpPr>
          <p:cNvPr id="4" name="文本框 6"/>
          <p:cNvSpPr txBox="1"/>
          <p:nvPr/>
        </p:nvSpPr>
        <p:spPr>
          <a:xfrm>
            <a:off x="8008574" y="3127796"/>
            <a:ext cx="1445987"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视频学习</a:t>
            </a:r>
            <a:endParaRPr lang="en-US" sz="4800" dirty="0">
              <a:solidFill>
                <a:prstClr val="white"/>
              </a:solidFill>
              <a:cs typeface="+mn-ea"/>
              <a:sym typeface="+mn-lt"/>
            </a:endParaRPr>
          </a:p>
        </p:txBody>
      </p:sp>
      <p:sp>
        <p:nvSpPr>
          <p:cNvPr id="10" name="文本框 12"/>
          <p:cNvSpPr txBox="1"/>
          <p:nvPr/>
        </p:nvSpPr>
        <p:spPr>
          <a:xfrm>
            <a:off x="4806628" y="4333059"/>
            <a:ext cx="963940"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爱心捐款</a:t>
            </a:r>
            <a:endParaRPr lang="en-US" sz="3200" dirty="0">
              <a:solidFill>
                <a:prstClr val="white"/>
              </a:solidFill>
              <a:cs typeface="+mn-ea"/>
              <a:sym typeface="+mn-lt"/>
            </a:endParaRPr>
          </a:p>
        </p:txBody>
      </p:sp>
      <p:sp>
        <p:nvSpPr>
          <p:cNvPr id="13" name="文本框 15"/>
          <p:cNvSpPr txBox="1"/>
          <p:nvPr/>
        </p:nvSpPr>
        <p:spPr>
          <a:xfrm>
            <a:off x="5528253" y="2438219"/>
            <a:ext cx="964044" cy="984885"/>
          </a:xfrm>
          <a:prstGeom prst="rect">
            <a:avLst/>
          </a:prstGeom>
          <a:noFill/>
        </p:spPr>
        <p:txBody>
          <a:bodyPr wrap="square" lIns="0" tIns="0" rIns="0" bIns="0" rtlCol="0">
            <a:spAutoFit/>
          </a:bodyPr>
          <a:lstStyle/>
          <a:p>
            <a:pPr algn="ctr" defTabSz="914400"/>
            <a:r>
              <a:rPr lang="zh-CN" altLang="en-US" sz="3200" dirty="0">
                <a:solidFill>
                  <a:prstClr val="white"/>
                </a:solidFill>
                <a:cs typeface="+mn-ea"/>
                <a:sym typeface="+mn-lt"/>
              </a:rPr>
              <a:t>学习讨论</a:t>
            </a:r>
            <a:endParaRPr lang="en-US" sz="3200" dirty="0">
              <a:solidFill>
                <a:prstClr val="white"/>
              </a:solidFill>
              <a:cs typeface="+mn-ea"/>
              <a:sym typeface="+mn-lt"/>
            </a:endParaRPr>
          </a:p>
        </p:txBody>
      </p:sp>
      <p:sp>
        <p:nvSpPr>
          <p:cNvPr id="7" name="文本框 9"/>
          <p:cNvSpPr txBox="1"/>
          <p:nvPr/>
        </p:nvSpPr>
        <p:spPr>
          <a:xfrm>
            <a:off x="2375264" y="2775053"/>
            <a:ext cx="1445801" cy="1477328"/>
          </a:xfrm>
          <a:prstGeom prst="rect">
            <a:avLst/>
          </a:prstGeom>
          <a:noFill/>
        </p:spPr>
        <p:txBody>
          <a:bodyPr wrap="square" lIns="0" tIns="0" rIns="0" bIns="0" rtlCol="0">
            <a:spAutoFit/>
          </a:bodyPr>
          <a:lstStyle/>
          <a:p>
            <a:pPr algn="ctr" defTabSz="914400"/>
            <a:r>
              <a:rPr lang="zh-CN" altLang="en-US" sz="4800" dirty="0">
                <a:solidFill>
                  <a:prstClr val="white"/>
                </a:solidFill>
                <a:cs typeface="+mn-ea"/>
                <a:sym typeface="+mn-lt"/>
              </a:rPr>
              <a:t>线上支教</a:t>
            </a:r>
            <a:endParaRPr lang="en-US" sz="4800" dirty="0">
              <a:solidFill>
                <a:prstClr val="white"/>
              </a:solidFill>
              <a:cs typeface="+mn-ea"/>
              <a:sym typeface="+mn-lt"/>
            </a:endParaRPr>
          </a:p>
        </p:txBody>
      </p:sp>
      <p:sp>
        <p:nvSpPr>
          <p:cNvPr id="41" name="文本框 40"/>
          <p:cNvSpPr txBox="1"/>
          <p:nvPr/>
        </p:nvSpPr>
        <p:spPr>
          <a:xfrm>
            <a:off x="4849506" y="498475"/>
            <a:ext cx="2492990" cy="769441"/>
          </a:xfrm>
          <a:prstGeom prst="rect">
            <a:avLst/>
          </a:prstGeom>
          <a:noFill/>
        </p:spPr>
        <p:txBody>
          <a:bodyPr wrap="none" rtlCol="0">
            <a:spAutoFit/>
          </a:bodyPr>
          <a:lstStyle/>
          <a:p>
            <a:pPr algn="ctr"/>
            <a:r>
              <a:rPr lang="zh-CN" altLang="en-US" sz="4400" spc="100" dirty="0">
                <a:solidFill>
                  <a:srgbClr val="1A526D"/>
                </a:solidFill>
                <a:cs typeface="+mn-ea"/>
                <a:sym typeface="+mn-lt"/>
              </a:rPr>
              <a:t>产品前景</a:t>
            </a:r>
            <a:endParaRPr lang="zh-CN" altLang="en-US" sz="4400" spc="100" dirty="0">
              <a:solidFill>
                <a:srgbClr val="1A526D"/>
              </a:solidFill>
              <a:cs typeface="+mn-ea"/>
              <a:sym typeface="+mn-lt"/>
            </a:endParaRPr>
          </a:p>
        </p:txBody>
      </p:sp>
      <p:cxnSp>
        <p:nvCxnSpPr>
          <p:cNvPr id="42" name="直接连接符 41"/>
          <p:cNvCxnSpPr/>
          <p:nvPr/>
        </p:nvCxnSpPr>
        <p:spPr>
          <a:xfrm>
            <a:off x="3945041" y="1417019"/>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702945" y="1452880"/>
            <a:ext cx="4781550" cy="39528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942340" y="1728470"/>
            <a:ext cx="4464050" cy="3138170"/>
          </a:xfrm>
          <a:prstGeom prst="rect">
            <a:avLst/>
          </a:prstGeom>
          <a:noFill/>
        </p:spPr>
        <p:txBody>
          <a:bodyPr wrap="square" rtlCol="0">
            <a:spAutoFit/>
          </a:bodyPr>
          <a:p>
            <a:r>
              <a:rPr lang="zh-CN" altLang="en-US"/>
              <a:t>典型用户：</a:t>
            </a:r>
            <a:r>
              <a:rPr lang="zh-CN" altLang="en-US" b="1"/>
              <a:t>志愿者</a:t>
            </a:r>
            <a:r>
              <a:rPr lang="zh-CN" altLang="en-US"/>
              <a:t>小潘</a:t>
            </a:r>
            <a:endParaRPr lang="zh-CN" altLang="en-US"/>
          </a:p>
          <a:p>
            <a:r>
              <a:rPr lang="zh-CN" altLang="en-US"/>
              <a:t>用户需求：</a:t>
            </a:r>
            <a:r>
              <a:rPr lang="zh-CN" altLang="en-US" b="1">
                <a:solidFill>
                  <a:srgbClr val="FF0000"/>
                </a:solidFill>
              </a:rPr>
              <a:t>线上支教</a:t>
            </a:r>
            <a:endParaRPr lang="zh-CN" altLang="en-US"/>
          </a:p>
          <a:p>
            <a:r>
              <a:rPr lang="zh-CN" altLang="en-US"/>
              <a:t>场景描述：小潘同学是来自福建某211大学的一名学生，之前曾在电视广告看到爱心团队支援山区儿童的故事十分的感动，梦想为学困儿童们献出自己的一份爱心，但他这个人十分羞涩，也不好意思直接为同学讲课。经过志愿者团队同学的推荐，他了解到了“山烛”平台可以帮助到需要的人们，并尝试在平台上传视频，遇到提问的同学他还一对一为其进行解答。</a:t>
            </a:r>
            <a:endParaRPr lang="zh-CN" altLang="en-US"/>
          </a:p>
        </p:txBody>
      </p:sp>
      <p:sp>
        <p:nvSpPr>
          <p:cNvPr id="11" name="圆角矩形 10"/>
          <p:cNvSpPr/>
          <p:nvPr/>
        </p:nvSpPr>
        <p:spPr>
          <a:xfrm>
            <a:off x="3138805" y="2736850"/>
            <a:ext cx="6339205" cy="387413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3604260" y="3104515"/>
            <a:ext cx="5408930" cy="3138170"/>
          </a:xfrm>
          <a:prstGeom prst="rect">
            <a:avLst/>
          </a:prstGeom>
          <a:noFill/>
          <a:ln>
            <a:noFill/>
          </a:ln>
        </p:spPr>
        <p:txBody>
          <a:bodyPr wrap="square" rtlCol="0">
            <a:spAutoFit/>
          </a:bodyPr>
          <a:p>
            <a:r>
              <a:rPr lang="zh-CN" altLang="en-US"/>
              <a:t>典型用户：小刘</a:t>
            </a:r>
            <a:r>
              <a:rPr lang="zh-CN" altLang="en-US" b="1"/>
              <a:t>同学</a:t>
            </a:r>
            <a:endParaRPr lang="zh-CN" altLang="en-US"/>
          </a:p>
          <a:p>
            <a:r>
              <a:rPr lang="zh-CN" altLang="en-US"/>
              <a:t>用户需求：</a:t>
            </a:r>
            <a:r>
              <a:rPr lang="zh-CN" altLang="en-US" b="1">
                <a:solidFill>
                  <a:srgbClr val="FF0000"/>
                </a:solidFill>
              </a:rPr>
              <a:t>学习知识</a:t>
            </a:r>
            <a:endParaRPr lang="zh-CN" altLang="en-US"/>
          </a:p>
          <a:p>
            <a:r>
              <a:rPr lang="zh-CN" altLang="en-US"/>
              <a:t>场景描述：小刘是来自福建泉州南安某贫困山区的一名学生，手头紧张，梦想考入一所理想的大学，在b站、中国大学mooc等学习平台没有找到自己合适的课程。后来经当地相关机构推荐，他了解到了“山烛”视频教育平台非常适合他的需求，他选择了小潘老师的视频网课进行学习，并且向小潘老师进行提问，小潘老师也很乐意地在讨论区为他解答问题。终于，在小潘老师的帮助下，小刘进入了理想的学校。</a:t>
            </a:r>
            <a:endParaRPr lang="zh-CN" altLang="en-US"/>
          </a:p>
        </p:txBody>
      </p:sp>
      <p:sp>
        <p:nvSpPr>
          <p:cNvPr id="12" name="圆角矩形 11"/>
          <p:cNvSpPr/>
          <p:nvPr/>
        </p:nvSpPr>
        <p:spPr>
          <a:xfrm>
            <a:off x="6617970" y="1552575"/>
            <a:ext cx="5203825" cy="348932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939280" y="1866900"/>
            <a:ext cx="4561205" cy="2861310"/>
          </a:xfrm>
          <a:prstGeom prst="rect">
            <a:avLst/>
          </a:prstGeom>
          <a:noFill/>
        </p:spPr>
        <p:txBody>
          <a:bodyPr wrap="square" rtlCol="0">
            <a:spAutoFit/>
          </a:bodyPr>
          <a:p>
            <a:r>
              <a:rPr lang="zh-CN" altLang="en-US"/>
              <a:t>典型用户：</a:t>
            </a:r>
            <a:r>
              <a:rPr lang="zh-CN" altLang="en-US" b="1"/>
              <a:t>爱心人士</a:t>
            </a:r>
            <a:r>
              <a:rPr lang="zh-CN" altLang="en-US"/>
              <a:t>苏先生</a:t>
            </a:r>
            <a:endParaRPr lang="zh-CN" altLang="en-US"/>
          </a:p>
          <a:p>
            <a:r>
              <a:rPr lang="zh-CN" altLang="en-US"/>
              <a:t>用户需求：</a:t>
            </a:r>
            <a:r>
              <a:rPr lang="zh-CN" altLang="en-US" b="1">
                <a:solidFill>
                  <a:srgbClr val="FF0000"/>
                </a:solidFill>
              </a:rPr>
              <a:t>捐款</a:t>
            </a:r>
            <a:endParaRPr lang="zh-CN" altLang="en-US"/>
          </a:p>
          <a:p>
            <a:r>
              <a:rPr lang="zh-CN" altLang="en-US"/>
              <a:t>场景描述：苏先生是一名年少有为的青年企业家，从小梦想能用自己的财富帮助力所能及的人，经过朋友推荐他了解到了“山烛”这个平台，经过相关的认证他注册成了一名志愿者，他了解到福建南安有一群孩子因为某些原因没法享受到良好的教育，通过平台连线，捐献了相当数量的书籍。后来他收到了孩子的回信，感动的泪流满面。</a:t>
            </a:r>
            <a:endParaRPr lang="zh-CN" altLang="en-US"/>
          </a:p>
        </p:txBody>
      </p:sp>
      <p:grpSp>
        <p:nvGrpSpPr>
          <p:cNvPr id="5" name="组合 4"/>
          <p:cNvGrpSpPr/>
          <p:nvPr/>
        </p:nvGrpSpPr>
        <p:grpSpPr>
          <a:xfrm>
            <a:off x="3945041" y="498972"/>
            <a:ext cx="4301918" cy="918544"/>
            <a:chOff x="3945042" y="498972"/>
            <a:chExt cx="4301918" cy="918544"/>
          </a:xfrm>
        </p:grpSpPr>
        <p:sp>
          <p:nvSpPr>
            <p:cNvPr id="6" name="文本框 5"/>
            <p:cNvSpPr txBox="1"/>
            <p:nvPr/>
          </p:nvSpPr>
          <p:spPr>
            <a:xfrm>
              <a:off x="4861562" y="498972"/>
              <a:ext cx="2468880" cy="768350"/>
            </a:xfrm>
            <a:prstGeom prst="rect">
              <a:avLst/>
            </a:prstGeom>
            <a:noFill/>
          </p:spPr>
          <p:txBody>
            <a:bodyPr wrap="none" rtlCol="0">
              <a:spAutoFit/>
            </a:bodyPr>
            <a:lstStyle/>
            <a:p>
              <a:pPr algn="ctr"/>
              <a:r>
                <a:rPr lang="zh-CN" altLang="en-US" sz="4400" spc="100" dirty="0">
                  <a:solidFill>
                    <a:srgbClr val="1A526D"/>
                  </a:solidFill>
                  <a:cs typeface="+mn-ea"/>
                  <a:sym typeface="+mn-lt"/>
                </a:rPr>
                <a:t>用户</a:t>
              </a:r>
              <a:r>
                <a:rPr lang="zh-CN" altLang="en-US" sz="4400" spc="100" dirty="0">
                  <a:solidFill>
                    <a:srgbClr val="1A526D"/>
                  </a:solidFill>
                  <a:cs typeface="+mn-ea"/>
                  <a:sym typeface="+mn-lt"/>
                </a:rPr>
                <a:t>场景</a:t>
              </a:r>
              <a:endParaRPr lang="zh-CN" altLang="en-US" sz="4400" spc="100" dirty="0">
                <a:solidFill>
                  <a:srgbClr val="1A526D"/>
                </a:solidFill>
                <a:cs typeface="+mn-ea"/>
                <a:sym typeface="+mn-lt"/>
              </a:endParaRPr>
            </a:p>
          </p:txBody>
        </p:sp>
        <p:cxnSp>
          <p:nvCxnSpPr>
            <p:cNvPr id="7" name="直接连接符 6"/>
            <p:cNvCxnSpPr/>
            <p:nvPr/>
          </p:nvCxnSpPr>
          <p:spPr>
            <a:xfrm>
              <a:off x="3945042" y="1417516"/>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8" grpId="0" bldLvl="0" animBg="1"/>
      <p:bldP spid="8" grpId="1" animBg="1"/>
      <p:bldP spid="10" grpId="0" bldLvl="0" animBg="1"/>
      <p:bldP spid="10" grpId="1" animBg="1"/>
      <p:bldP spid="11" grpId="0" bldLvl="0" animBg="1"/>
      <p:bldP spid="12" grpId="0" bldLvl="0" animBg="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304564" y="4292600"/>
            <a:ext cx="1582872" cy="467942"/>
          </a:xfrm>
          <a:prstGeom prst="roundRect">
            <a:avLst>
              <a:gd name="adj" fmla="val 50000"/>
            </a:avLst>
          </a:prstGeom>
          <a:solidFill>
            <a:srgbClr val="D99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02</a:t>
            </a:r>
            <a:endParaRPr lang="zh-CN" altLang="en-US" sz="2800" dirty="0">
              <a:cs typeface="+mn-ea"/>
              <a:sym typeface="+mn-lt"/>
            </a:endParaRPr>
          </a:p>
        </p:txBody>
      </p:sp>
      <p:sp>
        <p:nvSpPr>
          <p:cNvPr id="5" name="文本框 4"/>
          <p:cNvSpPr txBox="1"/>
          <p:nvPr/>
        </p:nvSpPr>
        <p:spPr>
          <a:xfrm>
            <a:off x="4875152" y="2376859"/>
            <a:ext cx="2441694" cy="769441"/>
          </a:xfrm>
          <a:prstGeom prst="rect">
            <a:avLst/>
          </a:prstGeom>
          <a:noFill/>
        </p:spPr>
        <p:txBody>
          <a:bodyPr wrap="none" rtlCol="0">
            <a:spAutoFit/>
          </a:bodyPr>
          <a:lstStyle/>
          <a:p>
            <a:pPr algn="ctr"/>
            <a:r>
              <a:rPr lang="zh-CN" altLang="en-US" sz="4400" dirty="0">
                <a:solidFill>
                  <a:srgbClr val="1A526D"/>
                </a:solidFill>
                <a:cs typeface="+mn-ea"/>
                <a:sym typeface="+mn-lt"/>
              </a:rPr>
              <a:t>具体要求</a:t>
            </a:r>
            <a:endParaRPr lang="zh-CN" altLang="en-US" sz="4400" dirty="0">
              <a:solidFill>
                <a:srgbClr val="1A526D"/>
              </a:solidFill>
              <a:cs typeface="+mn-ea"/>
              <a:sym typeface="+mn-lt"/>
            </a:endParaRPr>
          </a:p>
        </p:txBody>
      </p:sp>
      <p:cxnSp>
        <p:nvCxnSpPr>
          <p:cNvPr id="6" name="直接连接符 5"/>
          <p:cNvCxnSpPr/>
          <p:nvPr/>
        </p:nvCxnSpPr>
        <p:spPr>
          <a:xfrm>
            <a:off x="3945041" y="3295403"/>
            <a:ext cx="4301918" cy="0"/>
          </a:xfrm>
          <a:prstGeom prst="line">
            <a:avLst/>
          </a:prstGeom>
          <a:noFill/>
          <a:ln w="19050">
            <a:solidFill>
              <a:srgbClr val="1A526D"/>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77882" y="5922795"/>
            <a:ext cx="1236236" cy="707886"/>
          </a:xfrm>
          <a:prstGeom prst="rect">
            <a:avLst/>
          </a:prstGeom>
          <a:noFill/>
        </p:spPr>
        <p:txBody>
          <a:bodyPr wrap="none" rtlCol="0">
            <a:spAutoFit/>
          </a:bodyPr>
          <a:lstStyle/>
          <a:p>
            <a:pPr algn="ctr"/>
            <a:r>
              <a:rPr lang="zh-CN" altLang="en-US" sz="4000" b="1" spc="100" dirty="0">
                <a:solidFill>
                  <a:srgbClr val="1A526D"/>
                </a:solidFill>
                <a:cs typeface="+mn-ea"/>
                <a:sym typeface="+mn-lt"/>
              </a:rPr>
              <a:t>类图</a:t>
            </a:r>
            <a:endParaRPr lang="zh-CN" altLang="en-US" sz="4000" b="1" spc="100" dirty="0">
              <a:solidFill>
                <a:srgbClr val="1A526D"/>
              </a:solidFill>
              <a:cs typeface="+mn-ea"/>
              <a:sym typeface="+mn-lt"/>
            </a:endParaRPr>
          </a:p>
        </p:txBody>
      </p:sp>
      <p:pic>
        <p:nvPicPr>
          <p:cNvPr id="52" name="图片 52" descr="C:/Users/John/AppData/Local/Temp/picturecompress_20210416213738/output_4.pngoutput_4"/>
          <p:cNvPicPr>
            <a:picLocks noChangeAspect="1"/>
          </p:cNvPicPr>
          <p:nvPr>
            <p:custDataLst>
              <p:tags r:id="rId1"/>
            </p:custDataLst>
          </p:nvPr>
        </p:nvPicPr>
        <p:blipFill>
          <a:blip r:embed="rId2"/>
          <a:stretch>
            <a:fillRect/>
          </a:stretch>
        </p:blipFill>
        <p:spPr>
          <a:xfrm>
            <a:off x="1729105" y="337185"/>
            <a:ext cx="8551545" cy="5471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PLACING_PICTURE_USER_VIEWPORT" val="{&quot;height&quot;:5714,&quot;width&quot;:8931}"/>
</p:tagLst>
</file>

<file path=ppt/tags/tag2.xml><?xml version="1.0" encoding="utf-8"?>
<p:tagLst xmlns:p="http://schemas.openxmlformats.org/presentationml/2006/main">
  <p:tag name="KSO_WM_UNIT_TABLE_BEAUTIFY" val="smartTable{dff1b107-8f49-459d-b50d-de09962162d9}"/>
  <p:tag name="TABLE_EMPHASIZE_COLOR" val="3099279"/>
  <p:tag name="TABLE_SKINIDX" val="2"/>
  <p:tag name="TABLE_COLORIDX" val="18"/>
  <p:tag name="TABLE_COLOR_RGB" val="0x000000*0xFFFFFF*0x212121*0xFFFFFF*0x2F4A8F*0x834D5E*0x857B94*0x99A58D*0xC7AF93*0x6C8EA9"/>
  <p:tag name="TABLE_ENDDRAG_ORIGIN_RECT" val="384*265"/>
  <p:tag name="TABLE_ENDDRAG_RECT" val="43*239*384*214"/>
</p:tagLst>
</file>

<file path=ppt/tags/tag3.xml><?xml version="1.0" encoding="utf-8"?>
<p:tagLst xmlns:p="http://schemas.openxmlformats.org/presentationml/2006/main">
  <p:tag name="KSO_WM_UNIT_TABLE_BEAUTIFY" val="smartTable{78d58c34-08b0-4fcb-b830-27d1ccf9752b}"/>
  <p:tag name="TABLE_EMPHASIZE_COLOR" val="3099279"/>
  <p:tag name="TABLE_SKINIDX" val="2"/>
  <p:tag name="TABLE_COLORIDX" val="18"/>
  <p:tag name="TABLE_COLOR_RGB" val="0x000000*0xFFFFFF*0x212121*0xFFFFFF*0x2F4A8F*0x834D5E*0x857B94*0x99A58D*0xC7AF93*0x6C8EA9"/>
  <p:tag name="TABLE_ENDDRAG_ORIGIN_RECT" val="384*214"/>
  <p:tag name="TABLE_ENDDRAG_RECT" val="509*201*384*183"/>
</p:tagLst>
</file>

<file path=ppt/tags/tag4.xml><?xml version="1.0" encoding="utf-8"?>
<p:tagLst xmlns:p="http://schemas.openxmlformats.org/presentationml/2006/main">
  <p:tag name="KSO_WM_UNIT_TABLE_BEAUTIFY" val="smartTable{dff1b107-8f49-459d-b50d-de09962162d9}"/>
  <p:tag name="TABLE_EMPHASIZE_COLOR" val="3099279"/>
  <p:tag name="TABLE_SKINIDX" val="2"/>
  <p:tag name="TABLE_COLORIDX" val="18"/>
  <p:tag name="TABLE_COLOR_RGB" val="0x000000*0xFFFFFF*0x212121*0xFFFFFF*0x2F4A8F*0x834D5E*0x857B94*0x99A58D*0xC7AF93*0x6C8EA9"/>
  <p:tag name="TABLE_ENDDRAG_ORIGIN_RECT" val="384*265"/>
  <p:tag name="TABLE_ENDDRAG_RECT" val="43*239*384*214"/>
</p:tagLst>
</file>

<file path=ppt/tags/tag5.xml><?xml version="1.0" encoding="utf-8"?>
<p:tagLst xmlns:p="http://schemas.openxmlformats.org/presentationml/2006/main">
  <p:tag name="KSO_WM_UNIT_TABLE_BEAUTIFY" val="smartTable{78d58c34-08b0-4fcb-b830-27d1ccf9752b}"/>
  <p:tag name="TABLE_EMPHASIZE_COLOR" val="3099279"/>
  <p:tag name="TABLE_SKINIDX" val="2"/>
  <p:tag name="TABLE_COLORIDX" val="18"/>
  <p:tag name="TABLE_COLOR_RGB" val="0x000000*0xFFFFFF*0x212121*0xFFFFFF*0x2F4A8F*0x834D5E*0x857B94*0x99A58D*0xC7AF93*0x6C8EA9"/>
  <p:tag name="TABLE_ENDDRAG_ORIGIN_RECT" val="384*214"/>
  <p:tag name="TABLE_ENDDRAG_RECT" val="509*201*384*183"/>
</p:tagLst>
</file>

<file path=ppt/tags/tag6.xml><?xml version="1.0" encoding="utf-8"?>
<p:tagLst xmlns:p="http://schemas.openxmlformats.org/presentationml/2006/main">
  <p:tag name="KSO_WM_UNIT_PLACING_PICTURE_USER_VIEWPORT" val="{&quot;height&quot;:9455,&quot;width&quot;:192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xhsw5oa">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4312</Words>
  <Application>WPS 演示</Application>
  <PresentationFormat>宽屏</PresentationFormat>
  <Paragraphs>607</Paragraphs>
  <Slides>41</Slides>
  <Notes>0</Notes>
  <HiddenSlides>0</HiddenSlides>
  <MMClips>0</MMClips>
  <ScaleCrop>false</ScaleCrop>
  <HeadingPairs>
    <vt:vector size="6" baseType="variant">
      <vt:variant>
        <vt:lpstr>已用的字体</vt:lpstr>
      </vt:variant>
      <vt:variant>
        <vt:i4>11</vt:i4>
      </vt:variant>
      <vt:variant>
        <vt:lpstr>主题</vt:lpstr>
      </vt:variant>
      <vt:variant>
        <vt:i4>12</vt:i4>
      </vt:variant>
      <vt:variant>
        <vt:lpstr>幻灯片标题</vt:lpstr>
      </vt:variant>
      <vt:variant>
        <vt:i4>41</vt:i4>
      </vt:variant>
    </vt:vector>
  </HeadingPairs>
  <TitlesOfParts>
    <vt:vector size="64" baseType="lpstr">
      <vt:lpstr>Arial</vt:lpstr>
      <vt:lpstr>宋体</vt:lpstr>
      <vt:lpstr>Wingdings</vt:lpstr>
      <vt:lpstr>思源黑体 CN Regular</vt:lpstr>
      <vt:lpstr>黑体</vt:lpstr>
      <vt:lpstr>华光标题宋_CNKI</vt:lpstr>
      <vt:lpstr>微软雅黑</vt:lpstr>
      <vt:lpstr>Segoe UI</vt:lpstr>
      <vt:lpstr>Arial Unicode MS</vt:lpstr>
      <vt:lpstr>Calibri</vt:lpstr>
      <vt:lpstr>Times New Roman</vt:lpstr>
      <vt:lpstr>Office 主题​​</vt:lpstr>
      <vt:lpstr>1_Office 主题​​</vt:lpstr>
      <vt:lpstr>1_Office 主题​​</vt:lpstr>
      <vt:lpstr>4_Office 主题​​</vt:lpstr>
      <vt:lpstr>1_Office 主题​​</vt:lpstr>
      <vt:lpstr>5_Office 主题​​</vt:lpstr>
      <vt:lpstr>1_Office 主题​​</vt:lpstr>
      <vt:lpstr>6_Office 主题​​</vt:lpstr>
      <vt:lpstr>1_Office 主题​​</vt:lpstr>
      <vt:lpstr>7_Office 主题​​</vt:lpstr>
      <vt:lpstr>8_Office 主题​​</vt:lpstr>
      <vt:lpstr>9_Office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要记得睡觉啊</cp:lastModifiedBy>
  <cp:revision>64</cp:revision>
  <dcterms:created xsi:type="dcterms:W3CDTF">2020-10-24T11:25:00Z</dcterms:created>
  <dcterms:modified xsi:type="dcterms:W3CDTF">2021-04-16T14:31:41Z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KSOTemplateUUID">
    <vt:lpwstr>v1.0_mb_7qAz+uM3AzGyw8C7nCXexg==</vt:lpwstr>
  </property>
  <property fmtid="{D5CDD505-2E9C-101B-9397-08002B2CF9AE}" pid="4" name="ICV">
    <vt:lpwstr>C711A94E7042423FB16E3AADAF59FCA3</vt:lpwstr>
  </property>
</Properties>
</file>